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  <p:sldId id="264" r:id="rId9"/>
  </p:sldIdLst>
  <p:sldSz cx="28800425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210"/>
    <a:srgbClr val="FF7043"/>
    <a:srgbClr val="CCCCCC"/>
    <a:srgbClr val="30B1E2"/>
    <a:srgbClr val="97F3D5"/>
    <a:srgbClr val="355B9C"/>
    <a:srgbClr val="5B9BD5"/>
    <a:srgbClr val="4371C2"/>
    <a:srgbClr val="58BBFF"/>
    <a:srgbClr val="D1E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54" d="100"/>
          <a:sy n="54" d="100"/>
        </p:scale>
        <p:origin x="29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1767462"/>
            <a:ext cx="21600319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5672376"/>
            <a:ext cx="21600319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90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9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574987"/>
            <a:ext cx="6210092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574987"/>
            <a:ext cx="18270270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706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95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2692442"/>
            <a:ext cx="24840367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7227343"/>
            <a:ext cx="24840367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23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2874937"/>
            <a:ext cx="12240181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2874937"/>
            <a:ext cx="12240181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07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574988"/>
            <a:ext cx="24840367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2647443"/>
            <a:ext cx="12183929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3944914"/>
            <a:ext cx="12183929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2647443"/>
            <a:ext cx="12243932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3944914"/>
            <a:ext cx="12243932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242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07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989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719984"/>
            <a:ext cx="9288886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1554966"/>
            <a:ext cx="14580215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239929"/>
            <a:ext cx="9288886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114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719984"/>
            <a:ext cx="9288886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1554966"/>
            <a:ext cx="14580215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3239929"/>
            <a:ext cx="9288886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96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574988"/>
            <a:ext cx="24840367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2874937"/>
            <a:ext cx="24840367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0009781"/>
            <a:ext cx="6480096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28A8F-9B5C-1647-B503-59AA7CF20757}" type="datetimeFigureOut">
              <a:rPr kumimoji="1" lang="zh-CN" altLang="en-US" smtClean="0"/>
              <a:t>2023/12/9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0009781"/>
            <a:ext cx="9720143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0009781"/>
            <a:ext cx="6480096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36F71-D432-C64E-BD71-9EE06F4CAD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151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g"/><Relationship Id="rId3" Type="http://schemas.openxmlformats.org/officeDocument/2006/relationships/image" Target="../media/image2.png"/><Relationship Id="rId12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圆角矩形 231">
            <a:extLst>
              <a:ext uri="{FF2B5EF4-FFF2-40B4-BE49-F238E27FC236}">
                <a16:creationId xmlns:a16="http://schemas.microsoft.com/office/drawing/2014/main" id="{1830A5BB-C99E-CA58-A3B8-24B6CDD7584D}"/>
              </a:ext>
            </a:extLst>
          </p:cNvPr>
          <p:cNvSpPr/>
          <p:nvPr/>
        </p:nvSpPr>
        <p:spPr>
          <a:xfrm>
            <a:off x="13611148" y="6681349"/>
            <a:ext cx="4700983" cy="2649457"/>
          </a:xfrm>
          <a:prstGeom prst="roundRect">
            <a:avLst/>
          </a:prstGeom>
          <a:solidFill>
            <a:srgbClr val="97F3D5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616A25-CACD-B2D7-2D98-C10557D4C74B}"/>
              </a:ext>
            </a:extLst>
          </p:cNvPr>
          <p:cNvSpPr txBox="1"/>
          <p:nvPr/>
        </p:nvSpPr>
        <p:spPr>
          <a:xfrm>
            <a:off x="5988716" y="7507961"/>
            <a:ext cx="167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1" dirty="0"/>
              <a:t>Features Extraction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ABE9ED0-BB5B-7D84-6D48-F5F9CE56BE48}"/>
              </a:ext>
            </a:extLst>
          </p:cNvPr>
          <p:cNvCxnSpPr>
            <a:cxnSpLocks/>
          </p:cNvCxnSpPr>
          <p:nvPr/>
        </p:nvCxnSpPr>
        <p:spPr>
          <a:xfrm>
            <a:off x="4965846" y="5851052"/>
            <a:ext cx="0" cy="1043816"/>
          </a:xfrm>
          <a:prstGeom prst="straightConnector1">
            <a:avLst/>
          </a:prstGeom>
          <a:ln w="15875"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364E554-37E8-50F0-61D1-5511F9285EA7}"/>
                  </a:ext>
                </a:extLst>
              </p:cNvPr>
              <p:cNvSpPr txBox="1"/>
              <p:nvPr/>
            </p:nvSpPr>
            <p:spPr>
              <a:xfrm>
                <a:off x="4361236" y="8497532"/>
                <a:ext cx="117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(3, 288 384)</m:t>
                      </m:r>
                    </m:oMath>
                  </m:oMathPara>
                </a14:m>
                <a:endParaRPr kumimoji="1" lang="en-US" altLang="zh-CN" sz="1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364E554-37E8-50F0-61D1-5511F928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236" y="8497532"/>
                <a:ext cx="1174809" cy="307777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立方体 1">
            <a:extLst>
              <a:ext uri="{FF2B5EF4-FFF2-40B4-BE49-F238E27FC236}">
                <a16:creationId xmlns:a16="http://schemas.microsoft.com/office/drawing/2014/main" id="{91F806F1-38F6-1AE3-0E87-7F7612D891C4}"/>
              </a:ext>
            </a:extLst>
          </p:cNvPr>
          <p:cNvSpPr/>
          <p:nvPr/>
        </p:nvSpPr>
        <p:spPr>
          <a:xfrm>
            <a:off x="7659628" y="6938001"/>
            <a:ext cx="732313" cy="1627055"/>
          </a:xfrm>
          <a:prstGeom prst="cube">
            <a:avLst>
              <a:gd name="adj" fmla="val 8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立方体 2">
            <a:extLst>
              <a:ext uri="{FF2B5EF4-FFF2-40B4-BE49-F238E27FC236}">
                <a16:creationId xmlns:a16="http://schemas.microsoft.com/office/drawing/2014/main" id="{2EA1E4E6-E40E-7EB0-EA3D-AB5EF9F91AC1}"/>
              </a:ext>
            </a:extLst>
          </p:cNvPr>
          <p:cNvSpPr>
            <a:spLocks noChangeAspect="1"/>
          </p:cNvSpPr>
          <p:nvPr/>
        </p:nvSpPr>
        <p:spPr>
          <a:xfrm>
            <a:off x="8007660" y="7104456"/>
            <a:ext cx="608020" cy="1350902"/>
          </a:xfrm>
          <a:prstGeom prst="cube">
            <a:avLst>
              <a:gd name="adj" fmla="val 8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5CF7A8E5-2727-270E-A623-2C090B699FD2}"/>
              </a:ext>
            </a:extLst>
          </p:cNvPr>
          <p:cNvSpPr>
            <a:spLocks noChangeAspect="1"/>
          </p:cNvSpPr>
          <p:nvPr/>
        </p:nvSpPr>
        <p:spPr>
          <a:xfrm>
            <a:off x="8379794" y="7292907"/>
            <a:ext cx="459626" cy="1021199"/>
          </a:xfrm>
          <a:prstGeom prst="cube">
            <a:avLst>
              <a:gd name="adj" fmla="val 8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04DE1-ED89-97D3-81B5-0080EAD66B1C}"/>
              </a:ext>
            </a:extLst>
          </p:cNvPr>
          <p:cNvSpPr/>
          <p:nvPr/>
        </p:nvSpPr>
        <p:spPr>
          <a:xfrm>
            <a:off x="9270928" y="8551211"/>
            <a:ext cx="860544" cy="1554822"/>
          </a:xfrm>
          <a:prstGeom prst="rect">
            <a:avLst/>
          </a:prstGeom>
          <a:solidFill>
            <a:srgbClr val="97F3D5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dirty="0"/>
              <a:t>Transformer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Encoders</a:t>
            </a:r>
            <a:endParaRPr kumimoji="1" lang="zh-CN" altLang="en-US" dirty="0"/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46D1A805-DFAB-3276-6CC7-8544DD84CEED}"/>
              </a:ext>
            </a:extLst>
          </p:cNvPr>
          <p:cNvCxnSpPr>
            <a:cxnSpLocks/>
            <a:stCxn id="4" idx="3"/>
            <a:endCxn id="62" idx="1"/>
          </p:cNvCxnSpPr>
          <p:nvPr/>
        </p:nvCxnSpPr>
        <p:spPr>
          <a:xfrm rot="16200000" flipH="1">
            <a:off x="8306886" y="8429228"/>
            <a:ext cx="502291" cy="27204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72CCB104-08FA-16DF-30F5-1794FD9D940A}"/>
              </a:ext>
            </a:extLst>
          </p:cNvPr>
          <p:cNvCxnSpPr>
            <a:cxnSpLocks/>
            <a:stCxn id="2" idx="3"/>
            <a:endCxn id="64" idx="1"/>
          </p:cNvCxnSpPr>
          <p:nvPr/>
        </p:nvCxnSpPr>
        <p:spPr>
          <a:xfrm rot="16200000" flipH="1">
            <a:off x="7568945" y="8722997"/>
            <a:ext cx="1283051" cy="96716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FBE97ABD-C6DB-7045-4BE7-86F5A6F8C35D}"/>
              </a:ext>
            </a:extLst>
          </p:cNvPr>
          <p:cNvSpPr>
            <a:spLocks noChangeAspect="1"/>
          </p:cNvSpPr>
          <p:nvPr/>
        </p:nvSpPr>
        <p:spPr>
          <a:xfrm>
            <a:off x="8694053" y="8558469"/>
            <a:ext cx="511200" cy="515855"/>
          </a:xfrm>
          <a:prstGeom prst="rect">
            <a:avLst/>
          </a:prstGeom>
          <a:solidFill>
            <a:srgbClr val="60D7B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/>
              <a:t>S</a:t>
            </a:r>
            <a:endParaRPr kumimoji="1" lang="zh-CN" altLang="en-US" i="1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8E8CB7B-1587-B521-B094-782A769F16CE}"/>
              </a:ext>
            </a:extLst>
          </p:cNvPr>
          <p:cNvSpPr>
            <a:spLocks noChangeAspect="1"/>
          </p:cNvSpPr>
          <p:nvPr/>
        </p:nvSpPr>
        <p:spPr>
          <a:xfrm>
            <a:off x="8694053" y="9074324"/>
            <a:ext cx="511200" cy="515855"/>
          </a:xfrm>
          <a:prstGeom prst="rect">
            <a:avLst/>
          </a:prstGeom>
          <a:solidFill>
            <a:srgbClr val="60D7B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1" lang="en-US" altLang="zh-CN" i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M</a:t>
            </a:r>
            <a:endParaRPr kumimoji="1" lang="zh-CN" altLang="en-US" i="1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32F502-3E3B-EC07-2E52-F1FB1FCA2627}"/>
              </a:ext>
            </a:extLst>
          </p:cNvPr>
          <p:cNvSpPr>
            <a:spLocks noChangeAspect="1"/>
          </p:cNvSpPr>
          <p:nvPr/>
        </p:nvSpPr>
        <p:spPr>
          <a:xfrm>
            <a:off x="8694053" y="9590179"/>
            <a:ext cx="511200" cy="515855"/>
          </a:xfrm>
          <a:prstGeom prst="rect">
            <a:avLst/>
          </a:prstGeom>
          <a:solidFill>
            <a:srgbClr val="60D7B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/>
              <a:t>L</a:t>
            </a:r>
            <a:endParaRPr kumimoji="1" lang="zh-CN" altLang="en-US" i="1" dirty="0"/>
          </a:p>
        </p:txBody>
      </p:sp>
      <p:cxnSp>
        <p:nvCxnSpPr>
          <p:cNvPr id="68" name="肘形连接符 67">
            <a:extLst>
              <a:ext uri="{FF2B5EF4-FFF2-40B4-BE49-F238E27FC236}">
                <a16:creationId xmlns:a16="http://schemas.microsoft.com/office/drawing/2014/main" id="{3ECF3E05-C62D-24E0-C848-73BB64A2CF3A}"/>
              </a:ext>
            </a:extLst>
          </p:cNvPr>
          <p:cNvCxnSpPr>
            <a:cxnSpLocks/>
            <a:stCxn id="3" idx="3"/>
            <a:endCxn id="63" idx="1"/>
          </p:cNvCxnSpPr>
          <p:nvPr/>
        </p:nvCxnSpPr>
        <p:spPr>
          <a:xfrm rot="16200000" flipH="1">
            <a:off x="7940333" y="8578530"/>
            <a:ext cx="876893" cy="63054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A5F013D9-D6B1-D807-5968-B997A93E63C6}"/>
              </a:ext>
            </a:extLst>
          </p:cNvPr>
          <p:cNvCxnSpPr>
            <a:cxnSpLocks/>
          </p:cNvCxnSpPr>
          <p:nvPr/>
        </p:nvCxnSpPr>
        <p:spPr>
          <a:xfrm>
            <a:off x="6016326" y="7872827"/>
            <a:ext cx="137722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04086EBB-54C9-E004-54C4-D348F733B017}"/>
              </a:ext>
            </a:extLst>
          </p:cNvPr>
          <p:cNvSpPr txBox="1"/>
          <p:nvPr/>
        </p:nvSpPr>
        <p:spPr>
          <a:xfrm>
            <a:off x="7986902" y="6537888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i="1" dirty="0"/>
              <a:t>CNN</a:t>
            </a:r>
            <a:endParaRPr kumimoji="1" lang="zh-CN" altLang="en-US" sz="2000" i="1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AF31D29-DF41-F359-B3E1-12114F0B0FFD}"/>
              </a:ext>
            </a:extLst>
          </p:cNvPr>
          <p:cNvSpPr/>
          <p:nvPr/>
        </p:nvSpPr>
        <p:spPr>
          <a:xfrm>
            <a:off x="11552573" y="8310433"/>
            <a:ext cx="323151" cy="767196"/>
          </a:xfrm>
          <a:prstGeom prst="rect">
            <a:avLst/>
          </a:prstGeom>
          <a:solidFill>
            <a:srgbClr val="58BB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1600" dirty="0"/>
              <a:t>Conv </a:t>
            </a:r>
            <a:endParaRPr kumimoji="1" lang="zh-CN" altLang="en-US" sz="1600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27150E0-27C5-1413-016A-5DB1A0FBB551}"/>
              </a:ext>
            </a:extLst>
          </p:cNvPr>
          <p:cNvSpPr/>
          <p:nvPr/>
        </p:nvSpPr>
        <p:spPr>
          <a:xfrm>
            <a:off x="11875724" y="8310433"/>
            <a:ext cx="323151" cy="767196"/>
          </a:xfrm>
          <a:prstGeom prst="rect">
            <a:avLst/>
          </a:prstGeom>
          <a:solidFill>
            <a:srgbClr val="B0D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dirty="0"/>
              <a:t>BN</a:t>
            </a:r>
            <a:endParaRPr kumimoji="1" lang="zh-CN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28E6CCE-2E05-4B62-435C-5171AD8E7A49}"/>
              </a:ext>
            </a:extLst>
          </p:cNvPr>
          <p:cNvSpPr/>
          <p:nvPr/>
        </p:nvSpPr>
        <p:spPr>
          <a:xfrm>
            <a:off x="12187551" y="8310433"/>
            <a:ext cx="323151" cy="767196"/>
          </a:xfrm>
          <a:prstGeom prst="rect">
            <a:avLst/>
          </a:prstGeom>
          <a:solidFill>
            <a:srgbClr val="ADDAF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dirty="0"/>
              <a:t>RELU</a:t>
            </a:r>
            <a:endParaRPr kumimoji="1"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6A70A2F-1D96-6DD3-CC4D-B433A1CC845D}"/>
              </a:ext>
            </a:extLst>
          </p:cNvPr>
          <p:cNvSpPr>
            <a:spLocks noChangeAspect="1"/>
          </p:cNvSpPr>
          <p:nvPr/>
        </p:nvSpPr>
        <p:spPr>
          <a:xfrm>
            <a:off x="10199023" y="8547381"/>
            <a:ext cx="511200" cy="515855"/>
          </a:xfrm>
          <a:prstGeom prst="rect">
            <a:avLst/>
          </a:prstGeom>
          <a:solidFill>
            <a:srgbClr val="60D7B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/>
              <a:t>S’</a:t>
            </a:r>
            <a:endParaRPr kumimoji="1" lang="zh-CN" altLang="en-US" i="1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147A127C-6BE1-7B52-29EE-D28063DEC110}"/>
              </a:ext>
            </a:extLst>
          </p:cNvPr>
          <p:cNvSpPr>
            <a:spLocks noChangeAspect="1"/>
          </p:cNvSpPr>
          <p:nvPr/>
        </p:nvSpPr>
        <p:spPr>
          <a:xfrm>
            <a:off x="10199023" y="9063236"/>
            <a:ext cx="511200" cy="515855"/>
          </a:xfrm>
          <a:prstGeom prst="rect">
            <a:avLst/>
          </a:prstGeom>
          <a:solidFill>
            <a:srgbClr val="60D7B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1" lang="en-US" altLang="zh-CN" i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M’</a:t>
            </a:r>
            <a:endParaRPr kumimoji="1" lang="zh-CN" altLang="en-US" i="1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8B6D8B4-4D7B-9C36-81C9-CEC4A03371CF}"/>
              </a:ext>
            </a:extLst>
          </p:cNvPr>
          <p:cNvSpPr>
            <a:spLocks noChangeAspect="1"/>
          </p:cNvSpPr>
          <p:nvPr/>
        </p:nvSpPr>
        <p:spPr>
          <a:xfrm>
            <a:off x="10199023" y="9579091"/>
            <a:ext cx="511200" cy="515855"/>
          </a:xfrm>
          <a:prstGeom prst="rect">
            <a:avLst/>
          </a:prstGeom>
          <a:solidFill>
            <a:srgbClr val="60D7B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/>
              <a:t>L’</a:t>
            </a:r>
            <a:endParaRPr kumimoji="1" lang="zh-CN" altLang="en-US" i="1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1356759-6C31-1D66-D24B-EF27A39074EE}"/>
              </a:ext>
            </a:extLst>
          </p:cNvPr>
          <p:cNvSpPr/>
          <p:nvPr/>
        </p:nvSpPr>
        <p:spPr>
          <a:xfrm>
            <a:off x="12510702" y="8310433"/>
            <a:ext cx="323151" cy="767196"/>
          </a:xfrm>
          <a:prstGeom prst="rect">
            <a:avLst/>
          </a:prstGeom>
          <a:solidFill>
            <a:srgbClr val="D1E7F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dirty="0"/>
              <a:t>US</a:t>
            </a:r>
            <a:endParaRPr kumimoji="1" lang="zh-CN" altLang="en-US" dirty="0"/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64DD60E3-CDDC-4AC1-BB2A-CDBF873FA826}"/>
              </a:ext>
            </a:extLst>
          </p:cNvPr>
          <p:cNvSpPr/>
          <p:nvPr/>
        </p:nvSpPr>
        <p:spPr>
          <a:xfrm>
            <a:off x="11403377" y="8206339"/>
            <a:ext cx="1568347" cy="975385"/>
          </a:xfrm>
          <a:prstGeom prst="roundRect">
            <a:avLst/>
          </a:prstGeom>
          <a:noFill/>
          <a:ln>
            <a:solidFill>
              <a:srgbClr val="58BB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010F7AC-0147-7D9F-008F-3D56C25C7E70}"/>
              </a:ext>
            </a:extLst>
          </p:cNvPr>
          <p:cNvSpPr txBox="1"/>
          <p:nvPr/>
        </p:nvSpPr>
        <p:spPr>
          <a:xfrm>
            <a:off x="11225339" y="7784959"/>
            <a:ext cx="19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CNN Decoder Block</a:t>
            </a:r>
            <a:endParaRPr kumimoji="1" lang="zh-CN" altLang="en-US" i="1" dirty="0"/>
          </a:p>
        </p:txBody>
      </p: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C05E108C-CC40-9FDF-7EB8-F99F171CA529}"/>
              </a:ext>
            </a:extLst>
          </p:cNvPr>
          <p:cNvCxnSpPr>
            <a:cxnSpLocks/>
          </p:cNvCxnSpPr>
          <p:nvPr/>
        </p:nvCxnSpPr>
        <p:spPr>
          <a:xfrm>
            <a:off x="10814116" y="8739883"/>
            <a:ext cx="44275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CD6D815D-C47C-70CD-74A1-3B736B80AEB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3323314" y="8625341"/>
            <a:ext cx="192464" cy="191055"/>
            <a:chOff x="10782638" y="1843732"/>
            <a:chExt cx="237600" cy="235861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51C9C6B-C36E-0903-5A15-A9BDB1F36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82638" y="1843732"/>
              <a:ext cx="237600" cy="23586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23AA58E5-E5CE-21F1-E60D-C3F88781E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73272" y="1932235"/>
              <a:ext cx="56333" cy="57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22166200-F845-FBE2-3E68-F997C300C6D9}"/>
              </a:ext>
            </a:extLst>
          </p:cNvPr>
          <p:cNvCxnSpPr>
            <a:cxnSpLocks/>
          </p:cNvCxnSpPr>
          <p:nvPr/>
        </p:nvCxnSpPr>
        <p:spPr>
          <a:xfrm>
            <a:off x="13036510" y="8722994"/>
            <a:ext cx="2206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肘形连接符 103">
            <a:extLst>
              <a:ext uri="{FF2B5EF4-FFF2-40B4-BE49-F238E27FC236}">
                <a16:creationId xmlns:a16="http://schemas.microsoft.com/office/drawing/2014/main" id="{110ECDE7-9793-D96A-6BD5-D179D3934992}"/>
              </a:ext>
            </a:extLst>
          </p:cNvPr>
          <p:cNvCxnSpPr>
            <a:cxnSpLocks/>
          </p:cNvCxnSpPr>
          <p:nvPr/>
        </p:nvCxnSpPr>
        <p:spPr>
          <a:xfrm flipV="1">
            <a:off x="10821092" y="8859400"/>
            <a:ext cx="2598454" cy="52569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7A0D37FE-7338-146D-DAB6-7E3223AC8867}"/>
              </a:ext>
            </a:extLst>
          </p:cNvPr>
          <p:cNvCxnSpPr>
            <a:cxnSpLocks/>
          </p:cNvCxnSpPr>
          <p:nvPr/>
        </p:nvCxnSpPr>
        <p:spPr>
          <a:xfrm>
            <a:off x="13638615" y="8722994"/>
            <a:ext cx="2206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立方体 108">
            <a:extLst>
              <a:ext uri="{FF2B5EF4-FFF2-40B4-BE49-F238E27FC236}">
                <a16:creationId xmlns:a16="http://schemas.microsoft.com/office/drawing/2014/main" id="{EF180A62-3595-C9DA-AFBA-F6B4459E2D92}"/>
              </a:ext>
            </a:extLst>
          </p:cNvPr>
          <p:cNvSpPr>
            <a:spLocks noChangeAspect="1"/>
          </p:cNvSpPr>
          <p:nvPr/>
        </p:nvSpPr>
        <p:spPr>
          <a:xfrm>
            <a:off x="13994562" y="8247664"/>
            <a:ext cx="404505" cy="898732"/>
          </a:xfrm>
          <a:prstGeom prst="cube">
            <a:avLst>
              <a:gd name="adj" fmla="val 816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F78C0B1-075D-A1A5-6A0D-C4937ACD5AE2}"/>
                  </a:ext>
                </a:extLst>
              </p:cNvPr>
              <p:cNvSpPr txBox="1"/>
              <p:nvPr/>
            </p:nvSpPr>
            <p:spPr>
              <a:xfrm>
                <a:off x="4230831" y="3576263"/>
                <a:ext cx="1382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𝑅𝐺𝐵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F78C0B1-075D-A1A5-6A0D-C4937ACD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831" y="3576263"/>
                <a:ext cx="13823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8B5BB88C-59FD-ADED-C771-4A7666429049}"/>
              </a:ext>
            </a:extLst>
          </p:cNvPr>
          <p:cNvCxnSpPr>
            <a:cxnSpLocks/>
          </p:cNvCxnSpPr>
          <p:nvPr/>
        </p:nvCxnSpPr>
        <p:spPr>
          <a:xfrm>
            <a:off x="6142042" y="5074495"/>
            <a:ext cx="1084217" cy="0"/>
          </a:xfrm>
          <a:prstGeom prst="straightConnector1">
            <a:avLst/>
          </a:prstGeom>
          <a:ln w="15875"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4D25DE7C-1B0A-1EC0-CDE1-F42BCFFB9089}"/>
                  </a:ext>
                </a:extLst>
              </p:cNvPr>
              <p:cNvSpPr txBox="1"/>
              <p:nvPr/>
            </p:nvSpPr>
            <p:spPr>
              <a:xfrm>
                <a:off x="7799711" y="3913507"/>
                <a:ext cx="12015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(3, 224, 224)</m:t>
                      </m:r>
                    </m:oMath>
                  </m:oMathPara>
                </a14:m>
                <a:endParaRPr kumimoji="1" lang="en-US" altLang="zh-CN" sz="140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4D25DE7C-1B0A-1EC0-CDE1-F42BCFFB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11" y="3913507"/>
                <a:ext cx="1201547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13BE9CE-7BB7-EADF-BFA2-973FD762FFF8}"/>
                  </a:ext>
                </a:extLst>
              </p:cNvPr>
              <p:cNvSpPr txBox="1"/>
              <p:nvPr/>
            </p:nvSpPr>
            <p:spPr>
              <a:xfrm>
                <a:off x="9461040" y="5665759"/>
                <a:ext cx="18158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m:t>𝐼𝑚𝑎𝑔𝑒</m:t>
                      </m:r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1" lang="en-US" altLang="zh-C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m:t>𝐸𝑚𝑏𝑒𝑑𝑠</m:t>
                      </m:r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13BE9CE-7BB7-EADF-BFA2-973FD762F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040" y="5665759"/>
                <a:ext cx="181581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E2D1109-2B87-3458-AD2D-C1C775B3C20A}"/>
              </a:ext>
            </a:extLst>
          </p:cNvPr>
          <p:cNvGrpSpPr/>
          <p:nvPr/>
        </p:nvGrpSpPr>
        <p:grpSpPr>
          <a:xfrm>
            <a:off x="9591891" y="6093106"/>
            <a:ext cx="1598134" cy="608092"/>
            <a:chOff x="7381102" y="1394174"/>
            <a:chExt cx="1598134" cy="608092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7CE1E49F-2DEE-2797-865E-65D373D515F4}"/>
                </a:ext>
              </a:extLst>
            </p:cNvPr>
            <p:cNvSpPr/>
            <p:nvPr/>
          </p:nvSpPr>
          <p:spPr>
            <a:xfrm>
              <a:off x="7381102" y="1394176"/>
              <a:ext cx="321275" cy="304045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03A1D886-9CBA-5263-AB57-9AF175182C3D}"/>
                </a:ext>
              </a:extLst>
            </p:cNvPr>
            <p:cNvSpPr/>
            <p:nvPr/>
          </p:nvSpPr>
          <p:spPr>
            <a:xfrm>
              <a:off x="7702377" y="1394175"/>
              <a:ext cx="321275" cy="304045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675CC14-F429-E09F-8C89-FE66125DF5DD}"/>
                </a:ext>
              </a:extLst>
            </p:cNvPr>
            <p:cNvSpPr/>
            <p:nvPr/>
          </p:nvSpPr>
          <p:spPr>
            <a:xfrm>
              <a:off x="8023652" y="1394174"/>
              <a:ext cx="321275" cy="304045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DC617457-7655-4270-A3F2-2A3A5647187C}"/>
                </a:ext>
              </a:extLst>
            </p:cNvPr>
            <p:cNvSpPr/>
            <p:nvPr/>
          </p:nvSpPr>
          <p:spPr>
            <a:xfrm>
              <a:off x="8336686" y="1394176"/>
              <a:ext cx="321275" cy="304045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BD853219-E631-5117-D367-120EDD44BA79}"/>
                </a:ext>
              </a:extLst>
            </p:cNvPr>
            <p:cNvSpPr/>
            <p:nvPr/>
          </p:nvSpPr>
          <p:spPr>
            <a:xfrm>
              <a:off x="8657961" y="1394175"/>
              <a:ext cx="321275" cy="304045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6513F90-6CB2-5D86-3D14-2A2D595B34F2}"/>
                </a:ext>
              </a:extLst>
            </p:cNvPr>
            <p:cNvSpPr/>
            <p:nvPr/>
          </p:nvSpPr>
          <p:spPr>
            <a:xfrm>
              <a:off x="7381102" y="1698221"/>
              <a:ext cx="321275" cy="304045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E7E16A23-3C33-97C5-BC1C-4907E26A7484}"/>
                </a:ext>
              </a:extLst>
            </p:cNvPr>
            <p:cNvSpPr/>
            <p:nvPr/>
          </p:nvSpPr>
          <p:spPr>
            <a:xfrm>
              <a:off x="7702377" y="1698220"/>
              <a:ext cx="321275" cy="304045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83E115E3-625A-7DC8-4F17-56FECA5CDEAC}"/>
                </a:ext>
              </a:extLst>
            </p:cNvPr>
            <p:cNvSpPr/>
            <p:nvPr/>
          </p:nvSpPr>
          <p:spPr>
            <a:xfrm>
              <a:off x="8023652" y="1698219"/>
              <a:ext cx="321275" cy="304045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0B35292E-C8F8-04E2-9055-19CB25607A44}"/>
                </a:ext>
              </a:extLst>
            </p:cNvPr>
            <p:cNvSpPr/>
            <p:nvPr/>
          </p:nvSpPr>
          <p:spPr>
            <a:xfrm>
              <a:off x="8336686" y="1698221"/>
              <a:ext cx="321275" cy="304045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9D7DC5D7-88F8-D284-459D-723897899881}"/>
                </a:ext>
              </a:extLst>
            </p:cNvPr>
            <p:cNvSpPr/>
            <p:nvPr/>
          </p:nvSpPr>
          <p:spPr>
            <a:xfrm>
              <a:off x="8657961" y="1698220"/>
              <a:ext cx="321275" cy="304045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8AF89C9E-BDD7-10E3-6160-F7D801D7D3AC}"/>
                  </a:ext>
                </a:extLst>
              </p:cNvPr>
              <p:cNvSpPr txBox="1"/>
              <p:nvPr/>
            </p:nvSpPr>
            <p:spPr>
              <a:xfrm>
                <a:off x="11184372" y="4252704"/>
                <a:ext cx="1583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𝑇𝑒𝑥𝑡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𝐸𝑚𝑏𝑒𝑑𝑠</m:t>
                      </m:r>
                    </m:oMath>
                  </m:oMathPara>
                </a14:m>
                <a:endPara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8AF89C9E-BDD7-10E3-6160-F7D801D7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372" y="4252704"/>
                <a:ext cx="1583254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文本框 138">
            <a:extLst>
              <a:ext uri="{FF2B5EF4-FFF2-40B4-BE49-F238E27FC236}">
                <a16:creationId xmlns:a16="http://schemas.microsoft.com/office/drawing/2014/main" id="{A8E40172-EFE2-B379-9CD3-822E506458DF}"/>
              </a:ext>
            </a:extLst>
          </p:cNvPr>
          <p:cNvSpPr txBox="1"/>
          <p:nvPr/>
        </p:nvSpPr>
        <p:spPr>
          <a:xfrm>
            <a:off x="13750499" y="5241197"/>
            <a:ext cx="2193411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" altLang="zh-CN" i="1" dirty="0">
                <a:solidFill>
                  <a:srgbClr val="080808"/>
                </a:solidFill>
              </a:rPr>
              <a:t>A man and a woman are sitting on a bench</a:t>
            </a:r>
          </a:p>
        </p:txBody>
      </p: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22FB6F07-58BF-5B01-EC6D-6F7C657818D4}"/>
              </a:ext>
            </a:extLst>
          </p:cNvPr>
          <p:cNvCxnSpPr>
            <a:cxnSpLocks/>
          </p:cNvCxnSpPr>
          <p:nvPr/>
        </p:nvCxnSpPr>
        <p:spPr>
          <a:xfrm flipH="1">
            <a:off x="12442259" y="5113609"/>
            <a:ext cx="1094282" cy="0"/>
          </a:xfrm>
          <a:prstGeom prst="straightConnector1">
            <a:avLst/>
          </a:prstGeom>
          <a:ln w="15875"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1EFA153C-2389-0E12-B52F-DAF944A26ED9}"/>
              </a:ext>
            </a:extLst>
          </p:cNvPr>
          <p:cNvSpPr txBox="1"/>
          <p:nvPr/>
        </p:nvSpPr>
        <p:spPr>
          <a:xfrm>
            <a:off x="12435284" y="4772906"/>
            <a:ext cx="1376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1" dirty="0" err="1"/>
              <a:t>BertEncoder</a:t>
            </a:r>
            <a:endParaRPr kumimoji="1" lang="en-US" altLang="zh-CN" sz="1400" i="1" dirty="0"/>
          </a:p>
        </p:txBody>
      </p:sp>
      <p:cxnSp>
        <p:nvCxnSpPr>
          <p:cNvPr id="148" name="肘形连接符 147">
            <a:extLst>
              <a:ext uri="{FF2B5EF4-FFF2-40B4-BE49-F238E27FC236}">
                <a16:creationId xmlns:a16="http://schemas.microsoft.com/office/drawing/2014/main" id="{93D31533-7426-F63B-A3F4-13217E7789A6}"/>
              </a:ext>
            </a:extLst>
          </p:cNvPr>
          <p:cNvCxnSpPr>
            <a:endCxn id="115" idx="0"/>
          </p:cNvCxnSpPr>
          <p:nvPr/>
        </p:nvCxnSpPr>
        <p:spPr>
          <a:xfrm>
            <a:off x="9313953" y="4839170"/>
            <a:ext cx="1054997" cy="82658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7A2E3FA-8A4A-DDDD-8224-AEF266F03A7D}"/>
              </a:ext>
            </a:extLst>
          </p:cNvPr>
          <p:cNvSpPr txBox="1"/>
          <p:nvPr/>
        </p:nvSpPr>
        <p:spPr>
          <a:xfrm>
            <a:off x="9385354" y="4531392"/>
            <a:ext cx="1376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1" dirty="0"/>
              <a:t>ViT Encoder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17F6D7F0-BE2A-088E-31D9-634298303919}"/>
              </a:ext>
            </a:extLst>
          </p:cNvPr>
          <p:cNvSpPr txBox="1"/>
          <p:nvPr/>
        </p:nvSpPr>
        <p:spPr>
          <a:xfrm>
            <a:off x="5978621" y="4759519"/>
            <a:ext cx="1476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1" dirty="0"/>
              <a:t>Resize/Normalize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22DF1937-4377-5865-C9A1-A978F9A5B836}"/>
              </a:ext>
            </a:extLst>
          </p:cNvPr>
          <p:cNvSpPr txBox="1"/>
          <p:nvPr/>
        </p:nvSpPr>
        <p:spPr>
          <a:xfrm>
            <a:off x="4998097" y="6211139"/>
            <a:ext cx="1852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1" dirty="0"/>
              <a:t>Resize/Normalize</a:t>
            </a:r>
          </a:p>
        </p:txBody>
      </p:sp>
      <p:sp>
        <p:nvSpPr>
          <p:cNvPr id="155" name="立方体 154">
            <a:extLst>
              <a:ext uri="{FF2B5EF4-FFF2-40B4-BE49-F238E27FC236}">
                <a16:creationId xmlns:a16="http://schemas.microsoft.com/office/drawing/2014/main" id="{4E51454E-CCDC-631F-95ED-8556A100814A}"/>
              </a:ext>
            </a:extLst>
          </p:cNvPr>
          <p:cNvSpPr>
            <a:spLocks noChangeAspect="1"/>
          </p:cNvSpPr>
          <p:nvPr/>
        </p:nvSpPr>
        <p:spPr>
          <a:xfrm>
            <a:off x="14058210" y="6842221"/>
            <a:ext cx="404505" cy="898732"/>
          </a:xfrm>
          <a:prstGeom prst="cube">
            <a:avLst>
              <a:gd name="adj" fmla="val 81631"/>
            </a:avLst>
          </a:prstGeom>
          <a:solidFill>
            <a:srgbClr val="4371C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1AD1DA2D-5E21-54E6-2FED-92BC0BCAF3DB}"/>
              </a:ext>
            </a:extLst>
          </p:cNvPr>
          <p:cNvGrpSpPr/>
          <p:nvPr/>
        </p:nvGrpSpPr>
        <p:grpSpPr>
          <a:xfrm>
            <a:off x="11791352" y="6252635"/>
            <a:ext cx="402674" cy="369332"/>
            <a:chOff x="7910850" y="6179841"/>
            <a:chExt cx="402674" cy="369332"/>
          </a:xfrm>
        </p:grpSpPr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27361825-7E99-9C5A-7B6F-C5D5AD4104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2122" y="6211138"/>
              <a:ext cx="321273" cy="32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73933649-6CB9-8E4B-7760-EB19EF668B5A}"/>
                    </a:ext>
                  </a:extLst>
                </p:cNvPr>
                <p:cNvSpPr txBox="1"/>
                <p:nvPr/>
              </p:nvSpPr>
              <p:spPr>
                <a:xfrm>
                  <a:off x="7910850" y="6179841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kumimoji="1"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73933649-6CB9-8E4B-7760-EB19EF668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0850" y="6179841"/>
                  <a:ext cx="40267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50666CE4-2AC0-5DA9-99EE-3CDCCF7F7E01}"/>
              </a:ext>
            </a:extLst>
          </p:cNvPr>
          <p:cNvSpPr/>
          <p:nvPr/>
        </p:nvSpPr>
        <p:spPr>
          <a:xfrm rot="5400000">
            <a:off x="11985926" y="4690142"/>
            <a:ext cx="321275" cy="304045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66287CEA-494D-3FCC-863C-DE97F69DDA4D}"/>
              </a:ext>
            </a:extLst>
          </p:cNvPr>
          <p:cNvSpPr/>
          <p:nvPr/>
        </p:nvSpPr>
        <p:spPr>
          <a:xfrm rot="5400000">
            <a:off x="11985927" y="5011417"/>
            <a:ext cx="321275" cy="304045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D0BF88FE-F11E-FC84-D07E-C42DFF56AE38}"/>
              </a:ext>
            </a:extLst>
          </p:cNvPr>
          <p:cNvSpPr/>
          <p:nvPr/>
        </p:nvSpPr>
        <p:spPr>
          <a:xfrm rot="5400000">
            <a:off x="11681881" y="4690142"/>
            <a:ext cx="321275" cy="304045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E998134-A0EB-72D9-4F56-B0CB0F6A86D0}"/>
              </a:ext>
            </a:extLst>
          </p:cNvPr>
          <p:cNvSpPr/>
          <p:nvPr/>
        </p:nvSpPr>
        <p:spPr>
          <a:xfrm rot="5400000">
            <a:off x="11681882" y="5011417"/>
            <a:ext cx="321275" cy="304045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FEC1BFE-46C3-D282-995E-E6455A31E152}"/>
              </a:ext>
            </a:extLst>
          </p:cNvPr>
          <p:cNvSpPr/>
          <p:nvPr/>
        </p:nvSpPr>
        <p:spPr>
          <a:xfrm rot="5400000">
            <a:off x="11983635" y="5328434"/>
            <a:ext cx="321275" cy="304045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C5F608B1-E66E-10DF-969D-CE8CE3D8855E}"/>
              </a:ext>
            </a:extLst>
          </p:cNvPr>
          <p:cNvSpPr/>
          <p:nvPr/>
        </p:nvSpPr>
        <p:spPr>
          <a:xfrm rot="5400000">
            <a:off x="11681881" y="5328435"/>
            <a:ext cx="321275" cy="304045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87" name="直线箭头连接符 186">
            <a:extLst>
              <a:ext uri="{FF2B5EF4-FFF2-40B4-BE49-F238E27FC236}">
                <a16:creationId xmlns:a16="http://schemas.microsoft.com/office/drawing/2014/main" id="{AE9BB3B0-7059-A979-34E2-0A5651578204}"/>
              </a:ext>
            </a:extLst>
          </p:cNvPr>
          <p:cNvCxnSpPr/>
          <p:nvPr/>
        </p:nvCxnSpPr>
        <p:spPr>
          <a:xfrm>
            <a:off x="11256871" y="6415618"/>
            <a:ext cx="43362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直线箭头连接符 188">
            <a:extLst>
              <a:ext uri="{FF2B5EF4-FFF2-40B4-BE49-F238E27FC236}">
                <a16:creationId xmlns:a16="http://schemas.microsoft.com/office/drawing/2014/main" id="{68AEE006-EFFD-4682-56B7-7CD426A375A4}"/>
              </a:ext>
            </a:extLst>
          </p:cNvPr>
          <p:cNvCxnSpPr>
            <a:cxnSpLocks/>
          </p:cNvCxnSpPr>
          <p:nvPr/>
        </p:nvCxnSpPr>
        <p:spPr>
          <a:xfrm>
            <a:off x="11992689" y="5815195"/>
            <a:ext cx="0" cy="3712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肘形连接符 190">
            <a:extLst>
              <a:ext uri="{FF2B5EF4-FFF2-40B4-BE49-F238E27FC236}">
                <a16:creationId xmlns:a16="http://schemas.microsoft.com/office/drawing/2014/main" id="{3C0752DB-7339-7033-0606-90C95CD02784}"/>
              </a:ext>
            </a:extLst>
          </p:cNvPr>
          <p:cNvCxnSpPr>
            <a:cxnSpLocks/>
          </p:cNvCxnSpPr>
          <p:nvPr/>
        </p:nvCxnSpPr>
        <p:spPr>
          <a:xfrm>
            <a:off x="12326001" y="6434748"/>
            <a:ext cx="1533233" cy="858159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立方体 195">
            <a:extLst>
              <a:ext uri="{FF2B5EF4-FFF2-40B4-BE49-F238E27FC236}">
                <a16:creationId xmlns:a16="http://schemas.microsoft.com/office/drawing/2014/main" id="{C030A950-9F18-1190-D769-C2C6B2942A47}"/>
              </a:ext>
            </a:extLst>
          </p:cNvPr>
          <p:cNvSpPr>
            <a:spLocks noChangeAspect="1"/>
          </p:cNvSpPr>
          <p:nvPr/>
        </p:nvSpPr>
        <p:spPr>
          <a:xfrm>
            <a:off x="14058210" y="8247664"/>
            <a:ext cx="404505" cy="898732"/>
          </a:xfrm>
          <a:prstGeom prst="cube">
            <a:avLst>
              <a:gd name="adj" fmla="val 816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7" name="立方体 196">
            <a:extLst>
              <a:ext uri="{FF2B5EF4-FFF2-40B4-BE49-F238E27FC236}">
                <a16:creationId xmlns:a16="http://schemas.microsoft.com/office/drawing/2014/main" id="{CC9FF6A1-C4BE-8599-DF3B-5AFD180F283A}"/>
              </a:ext>
            </a:extLst>
          </p:cNvPr>
          <p:cNvSpPr>
            <a:spLocks noChangeAspect="1"/>
          </p:cNvSpPr>
          <p:nvPr/>
        </p:nvSpPr>
        <p:spPr>
          <a:xfrm>
            <a:off x="14121858" y="8247664"/>
            <a:ext cx="404505" cy="898732"/>
          </a:xfrm>
          <a:prstGeom prst="cube">
            <a:avLst>
              <a:gd name="adj" fmla="val 816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EEA55DA8-358D-70E5-C77A-BC9159A9EB16}"/>
              </a:ext>
            </a:extLst>
          </p:cNvPr>
          <p:cNvSpPr/>
          <p:nvPr/>
        </p:nvSpPr>
        <p:spPr>
          <a:xfrm>
            <a:off x="14926744" y="6958208"/>
            <a:ext cx="323151" cy="767196"/>
          </a:xfrm>
          <a:prstGeom prst="rect">
            <a:avLst/>
          </a:prstGeom>
          <a:solidFill>
            <a:srgbClr val="D1E7F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dirty="0"/>
              <a:t>US</a:t>
            </a:r>
            <a:endParaRPr kumimoji="1" lang="zh-CN" altLang="en-US" dirty="0"/>
          </a:p>
        </p:txBody>
      </p:sp>
      <p:cxnSp>
        <p:nvCxnSpPr>
          <p:cNvPr id="199" name="直线箭头连接符 198">
            <a:extLst>
              <a:ext uri="{FF2B5EF4-FFF2-40B4-BE49-F238E27FC236}">
                <a16:creationId xmlns:a16="http://schemas.microsoft.com/office/drawing/2014/main" id="{74AAC3A3-99E4-6B1B-7CF1-6DCDEE0E7CC5}"/>
              </a:ext>
            </a:extLst>
          </p:cNvPr>
          <p:cNvCxnSpPr>
            <a:cxnSpLocks/>
          </p:cNvCxnSpPr>
          <p:nvPr/>
        </p:nvCxnSpPr>
        <p:spPr>
          <a:xfrm>
            <a:off x="14646283" y="7295051"/>
            <a:ext cx="2168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3" name="立方体 202">
            <a:extLst>
              <a:ext uri="{FF2B5EF4-FFF2-40B4-BE49-F238E27FC236}">
                <a16:creationId xmlns:a16="http://schemas.microsoft.com/office/drawing/2014/main" id="{C564F510-6A5E-B051-7F54-BE9A6928C451}"/>
              </a:ext>
            </a:extLst>
          </p:cNvPr>
          <p:cNvSpPr>
            <a:spLocks noChangeAspect="1"/>
          </p:cNvSpPr>
          <p:nvPr/>
        </p:nvSpPr>
        <p:spPr>
          <a:xfrm>
            <a:off x="15622142" y="6844382"/>
            <a:ext cx="404505" cy="898732"/>
          </a:xfrm>
          <a:prstGeom prst="cube">
            <a:avLst>
              <a:gd name="adj" fmla="val 81631"/>
            </a:avLst>
          </a:prstGeom>
          <a:solidFill>
            <a:srgbClr val="355B9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4" name="立方体 203">
            <a:extLst>
              <a:ext uri="{FF2B5EF4-FFF2-40B4-BE49-F238E27FC236}">
                <a16:creationId xmlns:a16="http://schemas.microsoft.com/office/drawing/2014/main" id="{B93D3BB6-D70F-36DC-B04A-B500B5AA6CD6}"/>
              </a:ext>
            </a:extLst>
          </p:cNvPr>
          <p:cNvSpPr>
            <a:spLocks noChangeAspect="1"/>
          </p:cNvSpPr>
          <p:nvPr/>
        </p:nvSpPr>
        <p:spPr>
          <a:xfrm>
            <a:off x="15685790" y="6844382"/>
            <a:ext cx="404505" cy="898732"/>
          </a:xfrm>
          <a:prstGeom prst="cube">
            <a:avLst>
              <a:gd name="adj" fmla="val 81631"/>
            </a:avLst>
          </a:prstGeom>
          <a:solidFill>
            <a:srgbClr val="355B9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5" name="立方体 204">
            <a:extLst>
              <a:ext uri="{FF2B5EF4-FFF2-40B4-BE49-F238E27FC236}">
                <a16:creationId xmlns:a16="http://schemas.microsoft.com/office/drawing/2014/main" id="{C84CBBEA-5FF1-894B-C236-D2CA8E88DE7D}"/>
              </a:ext>
            </a:extLst>
          </p:cNvPr>
          <p:cNvSpPr>
            <a:spLocks noChangeAspect="1"/>
          </p:cNvSpPr>
          <p:nvPr/>
        </p:nvSpPr>
        <p:spPr>
          <a:xfrm>
            <a:off x="15749438" y="6844382"/>
            <a:ext cx="404505" cy="898732"/>
          </a:xfrm>
          <a:prstGeom prst="cube">
            <a:avLst>
              <a:gd name="adj" fmla="val 81631"/>
            </a:avLst>
          </a:prstGeom>
          <a:solidFill>
            <a:srgbClr val="355B9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6" name="直线箭头连接符 205">
            <a:extLst>
              <a:ext uri="{FF2B5EF4-FFF2-40B4-BE49-F238E27FC236}">
                <a16:creationId xmlns:a16="http://schemas.microsoft.com/office/drawing/2014/main" id="{97511A13-668B-6F73-62B3-7F4A019D6691}"/>
              </a:ext>
            </a:extLst>
          </p:cNvPr>
          <p:cNvCxnSpPr>
            <a:cxnSpLocks/>
          </p:cNvCxnSpPr>
          <p:nvPr/>
        </p:nvCxnSpPr>
        <p:spPr>
          <a:xfrm>
            <a:off x="15322099" y="7291587"/>
            <a:ext cx="2168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立方体 207">
            <a:extLst>
              <a:ext uri="{FF2B5EF4-FFF2-40B4-BE49-F238E27FC236}">
                <a16:creationId xmlns:a16="http://schemas.microsoft.com/office/drawing/2014/main" id="{2F04436B-43C5-22E5-0BA9-DCBE89ACDB76}"/>
              </a:ext>
            </a:extLst>
          </p:cNvPr>
          <p:cNvSpPr>
            <a:spLocks noChangeAspect="1"/>
          </p:cNvSpPr>
          <p:nvPr/>
        </p:nvSpPr>
        <p:spPr>
          <a:xfrm>
            <a:off x="16090295" y="7704925"/>
            <a:ext cx="404505" cy="898732"/>
          </a:xfrm>
          <a:prstGeom prst="cube">
            <a:avLst>
              <a:gd name="adj" fmla="val 816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9" name="立方体 208">
            <a:extLst>
              <a:ext uri="{FF2B5EF4-FFF2-40B4-BE49-F238E27FC236}">
                <a16:creationId xmlns:a16="http://schemas.microsoft.com/office/drawing/2014/main" id="{4CD2B662-CCFD-3B3C-97BA-6D5E9586D08C}"/>
              </a:ext>
            </a:extLst>
          </p:cNvPr>
          <p:cNvSpPr>
            <a:spLocks noChangeAspect="1"/>
          </p:cNvSpPr>
          <p:nvPr/>
        </p:nvSpPr>
        <p:spPr>
          <a:xfrm>
            <a:off x="16153943" y="7704925"/>
            <a:ext cx="404505" cy="898732"/>
          </a:xfrm>
          <a:prstGeom prst="cube">
            <a:avLst>
              <a:gd name="adj" fmla="val 816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0" name="立方体 209">
            <a:extLst>
              <a:ext uri="{FF2B5EF4-FFF2-40B4-BE49-F238E27FC236}">
                <a16:creationId xmlns:a16="http://schemas.microsoft.com/office/drawing/2014/main" id="{3F76F4CC-1E3C-BF13-40DC-5DCF302A468D}"/>
              </a:ext>
            </a:extLst>
          </p:cNvPr>
          <p:cNvSpPr>
            <a:spLocks noChangeAspect="1"/>
          </p:cNvSpPr>
          <p:nvPr/>
        </p:nvSpPr>
        <p:spPr>
          <a:xfrm>
            <a:off x="16217591" y="7704925"/>
            <a:ext cx="404505" cy="898732"/>
          </a:xfrm>
          <a:prstGeom prst="cube">
            <a:avLst>
              <a:gd name="adj" fmla="val 816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1" name="立方体 210">
            <a:extLst>
              <a:ext uri="{FF2B5EF4-FFF2-40B4-BE49-F238E27FC236}">
                <a16:creationId xmlns:a16="http://schemas.microsoft.com/office/drawing/2014/main" id="{B70FF78C-7F9E-130F-CBFE-AAD14BA5B2AE}"/>
              </a:ext>
            </a:extLst>
          </p:cNvPr>
          <p:cNvSpPr>
            <a:spLocks noChangeAspect="1"/>
          </p:cNvSpPr>
          <p:nvPr/>
        </p:nvSpPr>
        <p:spPr>
          <a:xfrm>
            <a:off x="16292547" y="7701250"/>
            <a:ext cx="404505" cy="898732"/>
          </a:xfrm>
          <a:prstGeom prst="cube">
            <a:avLst>
              <a:gd name="adj" fmla="val 81631"/>
            </a:avLst>
          </a:prstGeom>
          <a:solidFill>
            <a:srgbClr val="355B9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2" name="立方体 211">
            <a:extLst>
              <a:ext uri="{FF2B5EF4-FFF2-40B4-BE49-F238E27FC236}">
                <a16:creationId xmlns:a16="http://schemas.microsoft.com/office/drawing/2014/main" id="{641CB2AD-543E-55E3-BF22-04328A495244}"/>
              </a:ext>
            </a:extLst>
          </p:cNvPr>
          <p:cNvSpPr>
            <a:spLocks noChangeAspect="1"/>
          </p:cNvSpPr>
          <p:nvPr/>
        </p:nvSpPr>
        <p:spPr>
          <a:xfrm>
            <a:off x="16356195" y="7701250"/>
            <a:ext cx="404505" cy="898732"/>
          </a:xfrm>
          <a:prstGeom prst="cube">
            <a:avLst>
              <a:gd name="adj" fmla="val 81631"/>
            </a:avLst>
          </a:prstGeom>
          <a:solidFill>
            <a:srgbClr val="355B9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3" name="立方体 212">
            <a:extLst>
              <a:ext uri="{FF2B5EF4-FFF2-40B4-BE49-F238E27FC236}">
                <a16:creationId xmlns:a16="http://schemas.microsoft.com/office/drawing/2014/main" id="{34DBB28C-68D2-3933-D12C-D2AEE5C51F91}"/>
              </a:ext>
            </a:extLst>
          </p:cNvPr>
          <p:cNvSpPr>
            <a:spLocks noChangeAspect="1"/>
          </p:cNvSpPr>
          <p:nvPr/>
        </p:nvSpPr>
        <p:spPr>
          <a:xfrm>
            <a:off x="16419843" y="7701250"/>
            <a:ext cx="404505" cy="898732"/>
          </a:xfrm>
          <a:prstGeom prst="cube">
            <a:avLst>
              <a:gd name="adj" fmla="val 81631"/>
            </a:avLst>
          </a:prstGeom>
          <a:solidFill>
            <a:srgbClr val="355B9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17" name="肘形连接符 216">
            <a:extLst>
              <a:ext uri="{FF2B5EF4-FFF2-40B4-BE49-F238E27FC236}">
                <a16:creationId xmlns:a16="http://schemas.microsoft.com/office/drawing/2014/main" id="{4F9001F5-2AE6-D77A-76F9-5DE9D60D84C5}"/>
              </a:ext>
            </a:extLst>
          </p:cNvPr>
          <p:cNvCxnSpPr>
            <a:cxnSpLocks/>
          </p:cNvCxnSpPr>
          <p:nvPr/>
        </p:nvCxnSpPr>
        <p:spPr>
          <a:xfrm flipV="1">
            <a:off x="14766236" y="8319393"/>
            <a:ext cx="1225224" cy="42049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线连接符 223">
            <a:extLst>
              <a:ext uri="{FF2B5EF4-FFF2-40B4-BE49-F238E27FC236}">
                <a16:creationId xmlns:a16="http://schemas.microsoft.com/office/drawing/2014/main" id="{191864EE-4728-048F-59D5-C8404C094574}"/>
              </a:ext>
            </a:extLst>
          </p:cNvPr>
          <p:cNvCxnSpPr/>
          <p:nvPr/>
        </p:nvCxnSpPr>
        <p:spPr>
          <a:xfrm>
            <a:off x="15749437" y="7803506"/>
            <a:ext cx="0" cy="515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本框 224">
            <a:extLst>
              <a:ext uri="{FF2B5EF4-FFF2-40B4-BE49-F238E27FC236}">
                <a16:creationId xmlns:a16="http://schemas.microsoft.com/office/drawing/2014/main" id="{B089205B-8473-142C-57AF-9DA03CD3E96D}"/>
              </a:ext>
            </a:extLst>
          </p:cNvPr>
          <p:cNvSpPr txBox="1"/>
          <p:nvPr/>
        </p:nvSpPr>
        <p:spPr>
          <a:xfrm>
            <a:off x="14933692" y="8805308"/>
            <a:ext cx="1376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1" dirty="0"/>
              <a:t>concatenate</a:t>
            </a: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A8EA7131-9B25-5AE9-FFBB-7908C760C898}"/>
              </a:ext>
            </a:extLst>
          </p:cNvPr>
          <p:cNvSpPr txBox="1"/>
          <p:nvPr/>
        </p:nvSpPr>
        <p:spPr>
          <a:xfrm>
            <a:off x="8210469" y="10241468"/>
            <a:ext cx="2934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Different Dimension Features</a:t>
            </a:r>
            <a:endParaRPr kumimoji="1" lang="zh-CN" altLang="en-US" i="1" dirty="0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83EEDFDE-A145-D630-D991-9ED72ED9F6CC}"/>
              </a:ext>
            </a:extLst>
          </p:cNvPr>
          <p:cNvSpPr/>
          <p:nvPr/>
        </p:nvSpPr>
        <p:spPr>
          <a:xfrm>
            <a:off x="17117228" y="7803505"/>
            <a:ext cx="323151" cy="767196"/>
          </a:xfrm>
          <a:prstGeom prst="rect">
            <a:avLst/>
          </a:prstGeom>
          <a:solidFill>
            <a:srgbClr val="58BB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dirty="0"/>
              <a:t>conv</a:t>
            </a:r>
            <a:endParaRPr kumimoji="1" lang="zh-CN" altLang="en-US" dirty="0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9898E3DF-B493-1F91-4D5E-99D996B9080A}"/>
              </a:ext>
            </a:extLst>
          </p:cNvPr>
          <p:cNvSpPr/>
          <p:nvPr/>
        </p:nvSpPr>
        <p:spPr>
          <a:xfrm>
            <a:off x="17440379" y="7803505"/>
            <a:ext cx="323151" cy="767196"/>
          </a:xfrm>
          <a:prstGeom prst="rect">
            <a:avLst/>
          </a:prstGeom>
          <a:solidFill>
            <a:srgbClr val="B0D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dirty="0"/>
              <a:t>BN</a:t>
            </a:r>
            <a:endParaRPr kumimoji="1" lang="zh-CN" altLang="en-US" dirty="0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B53E9C70-16F5-7822-8171-5C3A2BEF6781}"/>
              </a:ext>
            </a:extLst>
          </p:cNvPr>
          <p:cNvSpPr/>
          <p:nvPr/>
        </p:nvSpPr>
        <p:spPr>
          <a:xfrm>
            <a:off x="17752206" y="7803505"/>
            <a:ext cx="323151" cy="767196"/>
          </a:xfrm>
          <a:prstGeom prst="rect">
            <a:avLst/>
          </a:prstGeom>
          <a:solidFill>
            <a:srgbClr val="ADDAF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dirty="0"/>
              <a:t>RELU</a:t>
            </a:r>
            <a:endParaRPr kumimoji="1" lang="zh-CN" altLang="en-US" dirty="0"/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2EFD2A71-E888-BC20-A840-970703EFB69F}"/>
              </a:ext>
            </a:extLst>
          </p:cNvPr>
          <p:cNvSpPr txBox="1"/>
          <p:nvPr/>
        </p:nvSpPr>
        <p:spPr>
          <a:xfrm>
            <a:off x="15164955" y="6044779"/>
            <a:ext cx="139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Blending Net</a:t>
            </a:r>
            <a:endParaRPr kumimoji="1" lang="zh-CN" altLang="en-US" i="1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644C6B4-DCEF-7048-7260-77CFE65644CB}"/>
              </a:ext>
            </a:extLst>
          </p:cNvPr>
          <p:cNvCxnSpPr>
            <a:cxnSpLocks/>
          </p:cNvCxnSpPr>
          <p:nvPr/>
        </p:nvCxnSpPr>
        <p:spPr>
          <a:xfrm>
            <a:off x="18122364" y="8206338"/>
            <a:ext cx="44275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FD149EDE-3034-FD16-0F6B-C0CDB5424846}"/>
              </a:ext>
            </a:extLst>
          </p:cNvPr>
          <p:cNvCxnSpPr>
            <a:cxnSpLocks/>
          </p:cNvCxnSpPr>
          <p:nvPr/>
        </p:nvCxnSpPr>
        <p:spPr>
          <a:xfrm flipV="1">
            <a:off x="10821092" y="8441306"/>
            <a:ext cx="10066418" cy="140279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7377AB0-B2AD-FBC9-6C2D-2EB199F4DF15}"/>
                  </a:ext>
                </a:extLst>
              </p:cNvPr>
              <p:cNvSpPr txBox="1"/>
              <p:nvPr/>
            </p:nvSpPr>
            <p:spPr>
              <a:xfrm>
                <a:off x="17319078" y="7356072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2×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7377AB0-B2AD-FBC9-6C2D-2EB199F4D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078" y="7356072"/>
                <a:ext cx="5309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7FBA31C-71A8-8D23-3C27-FF47C61765F5}"/>
              </a:ext>
            </a:extLst>
          </p:cNvPr>
          <p:cNvCxnSpPr>
            <a:cxnSpLocks/>
          </p:cNvCxnSpPr>
          <p:nvPr/>
        </p:nvCxnSpPr>
        <p:spPr>
          <a:xfrm>
            <a:off x="16850474" y="8208627"/>
            <a:ext cx="21889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4EDD297-CE45-AF84-43F1-F1EA1D5BD733}"/>
              </a:ext>
            </a:extLst>
          </p:cNvPr>
          <p:cNvGrpSpPr/>
          <p:nvPr/>
        </p:nvGrpSpPr>
        <p:grpSpPr>
          <a:xfrm>
            <a:off x="18718231" y="7751528"/>
            <a:ext cx="1568347" cy="975385"/>
            <a:chOff x="18716636" y="6803894"/>
            <a:chExt cx="1568347" cy="97538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B9EAB5C-D4F8-FF5D-DBD1-7BF37B2CBCA0}"/>
                </a:ext>
              </a:extLst>
            </p:cNvPr>
            <p:cNvSpPr/>
            <p:nvPr/>
          </p:nvSpPr>
          <p:spPr>
            <a:xfrm>
              <a:off x="18865832" y="6907988"/>
              <a:ext cx="323151" cy="767196"/>
            </a:xfrm>
            <a:prstGeom prst="rect">
              <a:avLst/>
            </a:prstGeom>
            <a:solidFill>
              <a:srgbClr val="58BBF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kumimoji="1" lang="en-US" altLang="zh-CN" dirty="0"/>
                <a:t>conv</a:t>
              </a:r>
              <a:endParaRPr kumimoji="1"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A9500E1-CA16-8B3D-9B59-45E57AE7DC9E}"/>
                </a:ext>
              </a:extLst>
            </p:cNvPr>
            <p:cNvSpPr/>
            <p:nvPr/>
          </p:nvSpPr>
          <p:spPr>
            <a:xfrm>
              <a:off x="19188983" y="6907988"/>
              <a:ext cx="323151" cy="767196"/>
            </a:xfrm>
            <a:prstGeom prst="rect">
              <a:avLst/>
            </a:prstGeom>
            <a:solidFill>
              <a:srgbClr val="B0DFF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kumimoji="1" lang="en-US" altLang="zh-CN" dirty="0"/>
                <a:t>BN</a:t>
              </a:r>
              <a:endParaRPr kumimoji="1"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A0B5BA-DDDE-7A02-9AE9-670A80E4A3C3}"/>
                </a:ext>
              </a:extLst>
            </p:cNvPr>
            <p:cNvSpPr/>
            <p:nvPr/>
          </p:nvSpPr>
          <p:spPr>
            <a:xfrm>
              <a:off x="19500810" y="6907988"/>
              <a:ext cx="323151" cy="767196"/>
            </a:xfrm>
            <a:prstGeom prst="rect">
              <a:avLst/>
            </a:prstGeom>
            <a:solidFill>
              <a:srgbClr val="ADDAFA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kumimoji="1" lang="en-US" altLang="zh-CN" dirty="0"/>
                <a:t>RELU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38BA745-6CFD-8DE1-02D7-F42CBEE2F0BD}"/>
                </a:ext>
              </a:extLst>
            </p:cNvPr>
            <p:cNvSpPr/>
            <p:nvPr/>
          </p:nvSpPr>
          <p:spPr>
            <a:xfrm>
              <a:off x="19823961" y="6907988"/>
              <a:ext cx="323151" cy="767196"/>
            </a:xfrm>
            <a:prstGeom prst="rect">
              <a:avLst/>
            </a:prstGeom>
            <a:solidFill>
              <a:srgbClr val="D1E7F6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kumimoji="1" lang="en-US" altLang="zh-CN" dirty="0"/>
                <a:t>US</a:t>
              </a:r>
              <a:endParaRPr kumimoji="1" lang="zh-CN" altLang="en-US" dirty="0"/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3BADDC39-8B86-E95C-6F58-4B0A926368C0}"/>
                </a:ext>
              </a:extLst>
            </p:cNvPr>
            <p:cNvSpPr/>
            <p:nvPr/>
          </p:nvSpPr>
          <p:spPr>
            <a:xfrm>
              <a:off x="18716636" y="6803894"/>
              <a:ext cx="1568347" cy="975385"/>
            </a:xfrm>
            <a:prstGeom prst="roundRect">
              <a:avLst/>
            </a:prstGeom>
            <a:noFill/>
            <a:ln>
              <a:solidFill>
                <a:srgbClr val="58BB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3D787FC-F841-17F2-2BBD-89E44A62EE7F}"/>
              </a:ext>
            </a:extLst>
          </p:cNvPr>
          <p:cNvCxnSpPr>
            <a:cxnSpLocks/>
          </p:cNvCxnSpPr>
          <p:nvPr/>
        </p:nvCxnSpPr>
        <p:spPr>
          <a:xfrm>
            <a:off x="20377551" y="8214397"/>
            <a:ext cx="29079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AFE27D1-9F5F-DD79-6063-A969A2C2D954}"/>
              </a:ext>
            </a:extLst>
          </p:cNvPr>
          <p:cNvGrpSpPr/>
          <p:nvPr/>
        </p:nvGrpSpPr>
        <p:grpSpPr>
          <a:xfrm rot="16200000">
            <a:off x="20091030" y="6294543"/>
            <a:ext cx="1568347" cy="975385"/>
            <a:chOff x="18716636" y="6803894"/>
            <a:chExt cx="1568347" cy="97538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03B4E82-3D4E-6B76-78ED-B2243F94A5D2}"/>
                </a:ext>
              </a:extLst>
            </p:cNvPr>
            <p:cNvSpPr/>
            <p:nvPr/>
          </p:nvSpPr>
          <p:spPr>
            <a:xfrm>
              <a:off x="18865832" y="6907988"/>
              <a:ext cx="323151" cy="767196"/>
            </a:xfrm>
            <a:prstGeom prst="rect">
              <a:avLst/>
            </a:prstGeom>
            <a:solidFill>
              <a:srgbClr val="58BBF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kumimoji="1" lang="en-US" altLang="zh-CN" dirty="0"/>
                <a:t>Conv</a:t>
              </a:r>
              <a:endParaRPr kumimoji="1" lang="zh-CN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0089BEF-6230-7515-77C5-B3A4477C2287}"/>
                </a:ext>
              </a:extLst>
            </p:cNvPr>
            <p:cNvSpPr/>
            <p:nvPr/>
          </p:nvSpPr>
          <p:spPr>
            <a:xfrm>
              <a:off x="19188983" y="6907988"/>
              <a:ext cx="323151" cy="767196"/>
            </a:xfrm>
            <a:prstGeom prst="rect">
              <a:avLst/>
            </a:prstGeom>
            <a:solidFill>
              <a:srgbClr val="B0DFF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kumimoji="1" lang="en-US" altLang="zh-CN" dirty="0"/>
                <a:t>BN</a:t>
              </a:r>
              <a:endParaRPr kumimoji="1" lang="zh-CN" altLang="en-US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FF38A63-16DF-28C1-F656-4188EFDC0712}"/>
                </a:ext>
              </a:extLst>
            </p:cNvPr>
            <p:cNvSpPr/>
            <p:nvPr/>
          </p:nvSpPr>
          <p:spPr>
            <a:xfrm>
              <a:off x="19500810" y="6907988"/>
              <a:ext cx="323151" cy="767196"/>
            </a:xfrm>
            <a:prstGeom prst="rect">
              <a:avLst/>
            </a:prstGeom>
            <a:solidFill>
              <a:srgbClr val="ADDAFA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kumimoji="1" lang="en-US" altLang="zh-CN" dirty="0"/>
                <a:t>RELU</a:t>
              </a:r>
              <a:endParaRPr kumimoji="1" lang="zh-CN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309B4CC-9D2B-7E9E-F78E-3E1473663EE6}"/>
                </a:ext>
              </a:extLst>
            </p:cNvPr>
            <p:cNvSpPr/>
            <p:nvPr/>
          </p:nvSpPr>
          <p:spPr>
            <a:xfrm>
              <a:off x="19823961" y="6907988"/>
              <a:ext cx="323151" cy="767196"/>
            </a:xfrm>
            <a:prstGeom prst="rect">
              <a:avLst/>
            </a:prstGeom>
            <a:solidFill>
              <a:srgbClr val="D1E7F6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kumimoji="1" lang="en-US" altLang="zh-CN" dirty="0"/>
                <a:t>US</a:t>
              </a:r>
              <a:endParaRPr kumimoji="1" lang="zh-CN" altLang="en-US" dirty="0"/>
            </a:p>
          </p:txBody>
        </p: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6194CBA9-C38D-294A-F8DD-8D9BD8640A0D}"/>
                </a:ext>
              </a:extLst>
            </p:cNvPr>
            <p:cNvSpPr/>
            <p:nvPr/>
          </p:nvSpPr>
          <p:spPr>
            <a:xfrm>
              <a:off x="18716636" y="6803894"/>
              <a:ext cx="1568347" cy="975385"/>
            </a:xfrm>
            <a:prstGeom prst="roundRect">
              <a:avLst/>
            </a:prstGeom>
            <a:noFill/>
            <a:ln>
              <a:solidFill>
                <a:srgbClr val="58BB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0A0E1247-2863-E799-D9C0-0A917858DDA6}"/>
              </a:ext>
            </a:extLst>
          </p:cNvPr>
          <p:cNvSpPr txBox="1"/>
          <p:nvPr/>
        </p:nvSpPr>
        <p:spPr>
          <a:xfrm>
            <a:off x="16038286" y="30189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6350696-2ED7-4198-439C-0635C0343BA1}"/>
              </a:ext>
            </a:extLst>
          </p:cNvPr>
          <p:cNvSpPr txBox="1"/>
          <p:nvPr/>
        </p:nvSpPr>
        <p:spPr>
          <a:xfrm>
            <a:off x="11124190" y="81638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A95A655-289E-A70C-BD00-C497DA83440C}"/>
              </a:ext>
            </a:extLst>
          </p:cNvPr>
          <p:cNvSpPr txBox="1"/>
          <p:nvPr/>
        </p:nvSpPr>
        <p:spPr>
          <a:xfrm>
            <a:off x="18461327" y="763422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FE2CC98-69F9-4C12-0B65-084A35B9C41A}"/>
              </a:ext>
            </a:extLst>
          </p:cNvPr>
          <p:cNvSpPr txBox="1"/>
          <p:nvPr/>
        </p:nvSpPr>
        <p:spPr>
          <a:xfrm>
            <a:off x="20150696" y="5914838"/>
            <a:ext cx="231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/>
              <a:t>i</a:t>
            </a:r>
            <a:endParaRPr kumimoji="1" lang="zh-CN" altLang="en-US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4C9850C-1BD3-C5E6-B794-E8FA020393DE}"/>
                  </a:ext>
                </a:extLst>
              </p:cNvPr>
              <p:cNvSpPr txBox="1"/>
              <p:nvPr/>
            </p:nvSpPr>
            <p:spPr>
              <a:xfrm>
                <a:off x="19922172" y="6643735"/>
                <a:ext cx="35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4C9850C-1BD3-C5E6-B794-E8FA02039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172" y="6643735"/>
                <a:ext cx="355034" cy="276999"/>
              </a:xfrm>
              <a:prstGeom prst="rect">
                <a:avLst/>
              </a:prstGeom>
              <a:blipFill>
                <a:blip r:embed="rId10"/>
                <a:stretch>
                  <a:fillRect l="-6897" r="-10345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DC9D280A-2F32-7E8F-5DAE-7191F4AAAB8F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20791278" y="8111685"/>
            <a:ext cx="192464" cy="191055"/>
            <a:chOff x="10782638" y="1843732"/>
            <a:chExt cx="237600" cy="235861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C269AE2-7B66-26C0-DC74-1D084793D7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82638" y="1843732"/>
              <a:ext cx="237600" cy="23586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E809390D-1506-BC08-DC0B-77D5BCF25B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73272" y="1932235"/>
              <a:ext cx="56333" cy="57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A14C7A4D-FCDD-DD39-9EEF-968CC29C4019}"/>
              </a:ext>
            </a:extLst>
          </p:cNvPr>
          <p:cNvCxnSpPr>
            <a:cxnSpLocks/>
          </p:cNvCxnSpPr>
          <p:nvPr/>
        </p:nvCxnSpPr>
        <p:spPr>
          <a:xfrm flipV="1">
            <a:off x="20887510" y="7712339"/>
            <a:ext cx="0" cy="2543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CE7087DF-991F-D3B1-1C43-28E205A88A45}"/>
              </a:ext>
            </a:extLst>
          </p:cNvPr>
          <p:cNvSpPr/>
          <p:nvPr/>
        </p:nvSpPr>
        <p:spPr>
          <a:xfrm rot="16200000">
            <a:off x="18960905" y="6574622"/>
            <a:ext cx="323151" cy="767196"/>
          </a:xfrm>
          <a:prstGeom prst="rect">
            <a:avLst/>
          </a:prstGeom>
          <a:solidFill>
            <a:srgbClr val="58BB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dirty="0"/>
              <a:t>Conv</a:t>
            </a:r>
            <a:endParaRPr kumimoji="1" lang="zh-CN" altLang="en-US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7355184-C9E9-E510-85ED-FEB6304A2DBB}"/>
              </a:ext>
            </a:extLst>
          </p:cNvPr>
          <p:cNvSpPr/>
          <p:nvPr/>
        </p:nvSpPr>
        <p:spPr>
          <a:xfrm rot="16200000">
            <a:off x="18957232" y="6251470"/>
            <a:ext cx="323151" cy="7671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1600" dirty="0"/>
              <a:t>Sigmoid</a:t>
            </a:r>
            <a:endParaRPr kumimoji="1" lang="zh-CN" altLang="en-US" sz="1600" dirty="0"/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E1237C53-A93E-2544-0236-A9AD508D003C}"/>
              </a:ext>
            </a:extLst>
          </p:cNvPr>
          <p:cNvCxnSpPr>
            <a:cxnSpLocks/>
          </p:cNvCxnSpPr>
          <p:nvPr/>
        </p:nvCxnSpPr>
        <p:spPr>
          <a:xfrm flipH="1">
            <a:off x="19644451" y="6803584"/>
            <a:ext cx="18110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" name="图片 104" descr="街道边的棕榈树&#10;&#10;中度可信度描述已自动生成">
            <a:extLst>
              <a:ext uri="{FF2B5EF4-FFF2-40B4-BE49-F238E27FC236}">
                <a16:creationId xmlns:a16="http://schemas.microsoft.com/office/drawing/2014/main" id="{60195CB1-B3BA-D583-ADD2-4DAAA83391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4934" y="4355426"/>
            <a:ext cx="1201548" cy="1160875"/>
          </a:xfrm>
          <a:prstGeom prst="rect">
            <a:avLst/>
          </a:prstGeom>
        </p:spPr>
      </p:pic>
      <p:pic>
        <p:nvPicPr>
          <p:cNvPr id="106" name="图片 105" descr="街道边的棕榈树&#10;&#10;中度可信度描述已自动生成">
            <a:extLst>
              <a:ext uri="{FF2B5EF4-FFF2-40B4-BE49-F238E27FC236}">
                <a16:creationId xmlns:a16="http://schemas.microsoft.com/office/drawing/2014/main" id="{677A9424-DB7B-D709-37EA-95CAF3F941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6929" y="7047871"/>
            <a:ext cx="1683415" cy="1262562"/>
          </a:xfrm>
          <a:prstGeom prst="rect">
            <a:avLst/>
          </a:prstGeom>
        </p:spPr>
      </p:pic>
      <p:pic>
        <p:nvPicPr>
          <p:cNvPr id="128" name="图片 127" descr="棕榈树和路上的行人&#10;&#10;描述已自动生成">
            <a:extLst>
              <a:ext uri="{FF2B5EF4-FFF2-40B4-BE49-F238E27FC236}">
                <a16:creationId xmlns:a16="http://schemas.microsoft.com/office/drawing/2014/main" id="{39C25C11-5267-CCD4-00FA-889BD5E564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1646" y="4004022"/>
            <a:ext cx="1293980" cy="1725306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37594650-3C89-94E0-7E50-2704774A182B}"/>
              </a:ext>
            </a:extLst>
          </p:cNvPr>
          <p:cNvSpPr/>
          <p:nvPr/>
        </p:nvSpPr>
        <p:spPr>
          <a:xfrm>
            <a:off x="13750499" y="4876926"/>
            <a:ext cx="1017312" cy="3616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i="1" dirty="0">
                <a:solidFill>
                  <a:srgbClr val="080808"/>
                </a:solidFill>
              </a:rPr>
              <a:t>Non-salient</a:t>
            </a:r>
            <a:endParaRPr kumimoji="1" lang="zh-CN" altLang="en-US" sz="1400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F07378E5-F2EC-F773-34BA-F5E87876C686}"/>
              </a:ext>
            </a:extLst>
          </p:cNvPr>
          <p:cNvSpPr txBox="1"/>
          <p:nvPr/>
        </p:nvSpPr>
        <p:spPr>
          <a:xfrm>
            <a:off x="13750499" y="4109372"/>
            <a:ext cx="2193411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" altLang="zh-CN" i="1" dirty="0">
                <a:solidFill>
                  <a:srgbClr val="080808"/>
                </a:solidFill>
              </a:rPr>
              <a:t>A tall clock tower with three Windows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1FECC4A8-4239-C8B1-0F96-3774738C259F}"/>
              </a:ext>
            </a:extLst>
          </p:cNvPr>
          <p:cNvSpPr/>
          <p:nvPr/>
        </p:nvSpPr>
        <p:spPr>
          <a:xfrm>
            <a:off x="13750499" y="3745101"/>
            <a:ext cx="712216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 i="1" dirty="0">
                <a:solidFill>
                  <a:srgbClr val="080808"/>
                </a:solidFill>
              </a:rPr>
              <a:t>Salient</a:t>
            </a:r>
            <a:endParaRPr kumimoji="1" lang="zh-CN" altLang="en-US" sz="1400" dirty="0"/>
          </a:p>
        </p:txBody>
      </p:sp>
      <p:pic>
        <p:nvPicPr>
          <p:cNvPr id="144" name="图片 143" descr="图片包含 游戏机&#10;&#10;描述已自动生成">
            <a:extLst>
              <a:ext uri="{FF2B5EF4-FFF2-40B4-BE49-F238E27FC236}">
                <a16:creationId xmlns:a16="http://schemas.microsoft.com/office/drawing/2014/main" id="{1EDC4E1B-4877-87B7-529C-8963E9AAC4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34846" y="3599875"/>
            <a:ext cx="1564041" cy="1173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F6DB91F-06B0-8BE0-FFF1-FBFE63F34041}"/>
                  </a:ext>
                </a:extLst>
              </p:cNvPr>
              <p:cNvSpPr txBox="1"/>
              <p:nvPr/>
            </p:nvSpPr>
            <p:spPr>
              <a:xfrm>
                <a:off x="16622095" y="3171199"/>
                <a:ext cx="1677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𝐺𝑟𝑜𝑢𝑛𝑑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𝑇𝑟𝑢𝑡h</m:t>
                      </m:r>
                    </m:oMath>
                  </m:oMathPara>
                </a14:m>
                <a:endPara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FF6DB91F-06B0-8BE0-FFF1-FBFE63F34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2095" y="3171199"/>
                <a:ext cx="1677126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04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6D7D2948-9DEB-554C-D7FE-5374A9FA1111}"/>
              </a:ext>
            </a:extLst>
          </p:cNvPr>
          <p:cNvSpPr txBox="1"/>
          <p:nvPr/>
        </p:nvSpPr>
        <p:spPr>
          <a:xfrm>
            <a:off x="6711673" y="3942413"/>
            <a:ext cx="58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AUC</a:t>
            </a:r>
            <a:endParaRPr kumimoji="1" lang="zh-CN" altLang="en-US" i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3F25B7-25D8-4887-679A-E52B86722023}"/>
              </a:ext>
            </a:extLst>
          </p:cNvPr>
          <p:cNvSpPr txBox="1"/>
          <p:nvPr/>
        </p:nvSpPr>
        <p:spPr>
          <a:xfrm>
            <a:off x="10107187" y="3942413"/>
            <a:ext cx="6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/>
              <a:t>sAUC</a:t>
            </a:r>
            <a:endParaRPr kumimoji="1" lang="zh-CN" altLang="en-US" i="1" dirty="0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2C355B12-BE98-2479-B0B7-DD4805D95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9915" y="4447381"/>
            <a:ext cx="3136900" cy="1905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DA9B3B3-8278-7036-7347-C92E57A354FB}"/>
              </a:ext>
            </a:extLst>
          </p:cNvPr>
          <p:cNvSpPr txBox="1"/>
          <p:nvPr/>
        </p:nvSpPr>
        <p:spPr>
          <a:xfrm>
            <a:off x="6778365" y="64880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CC</a:t>
            </a:r>
            <a:endParaRPr kumimoji="1" lang="zh-CN" altLang="en-US" i="1" dirty="0"/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9F48DCF4-0FDB-31BE-576A-5F70F5624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669" y="4447381"/>
            <a:ext cx="3136900" cy="1905000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56B2AFDC-9F20-08E5-1DCF-56864728E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9915" y="6992985"/>
            <a:ext cx="3136900" cy="1905000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EB5E9553-4177-1A2E-7832-BD3ABAF54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6669" y="6992985"/>
            <a:ext cx="3136900" cy="1905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518CDFC-AC41-1C94-A03A-91719816F2D3}"/>
              </a:ext>
            </a:extLst>
          </p:cNvPr>
          <p:cNvSpPr txBox="1"/>
          <p:nvPr/>
        </p:nvSpPr>
        <p:spPr>
          <a:xfrm>
            <a:off x="10156913" y="648801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NSS</a:t>
            </a:r>
            <a:endParaRPr kumimoji="1" lang="zh-CN" altLang="en-US" i="1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D95EC5B-36A2-EA3C-10DC-7FC0D853C472}"/>
              </a:ext>
            </a:extLst>
          </p:cNvPr>
          <p:cNvSpPr>
            <a:spLocks noChangeAspect="1"/>
          </p:cNvSpPr>
          <p:nvPr/>
        </p:nvSpPr>
        <p:spPr>
          <a:xfrm>
            <a:off x="12483193" y="5556069"/>
            <a:ext cx="180000" cy="180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06E0DF3-57D1-FF88-473E-E5C0A5D66E76}"/>
              </a:ext>
            </a:extLst>
          </p:cNvPr>
          <p:cNvSpPr txBox="1"/>
          <p:nvPr/>
        </p:nvSpPr>
        <p:spPr>
          <a:xfrm>
            <a:off x="12754610" y="5507570"/>
            <a:ext cx="472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Pure</a:t>
            </a:r>
            <a:endParaRPr kumimoji="1" lang="zh-CN" altLang="en-US" sz="1200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85A100A-2C20-B14E-C2C0-05DBB93CEB3B}"/>
              </a:ext>
            </a:extLst>
          </p:cNvPr>
          <p:cNvSpPr>
            <a:spLocks noChangeAspect="1"/>
          </p:cNvSpPr>
          <p:nvPr/>
        </p:nvSpPr>
        <p:spPr>
          <a:xfrm>
            <a:off x="12483193" y="5864148"/>
            <a:ext cx="180000" cy="180000"/>
          </a:xfrm>
          <a:prstGeom prst="ellipse">
            <a:avLst/>
          </a:prstGeom>
          <a:solidFill>
            <a:srgbClr val="FF70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06D832B-A7F6-DC36-4BAD-78A1456925D3}"/>
              </a:ext>
            </a:extLst>
          </p:cNvPr>
          <p:cNvSpPr txBox="1"/>
          <p:nvPr/>
        </p:nvSpPr>
        <p:spPr>
          <a:xfrm>
            <a:off x="12754611" y="5815649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whole</a:t>
            </a:r>
            <a:endParaRPr kumimoji="1" lang="zh-CN" altLang="en-US" sz="1200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A5B0F8C-8061-FA41-A9FF-6F6F544321E0}"/>
              </a:ext>
            </a:extLst>
          </p:cNvPr>
          <p:cNvSpPr>
            <a:spLocks noChangeAspect="1"/>
          </p:cNvSpPr>
          <p:nvPr/>
        </p:nvSpPr>
        <p:spPr>
          <a:xfrm>
            <a:off x="12483193" y="6172227"/>
            <a:ext cx="180000" cy="180000"/>
          </a:xfrm>
          <a:prstGeom prst="ellipse">
            <a:avLst/>
          </a:prstGeom>
          <a:solidFill>
            <a:srgbClr val="CC32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AD0B68C-3ADA-A7EC-5907-EB7D7A43D7B8}"/>
              </a:ext>
            </a:extLst>
          </p:cNvPr>
          <p:cNvSpPr txBox="1"/>
          <p:nvPr/>
        </p:nvSpPr>
        <p:spPr>
          <a:xfrm>
            <a:off x="12754610" y="6123728"/>
            <a:ext cx="59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salient</a:t>
            </a:r>
            <a:endParaRPr kumimoji="1" lang="zh-CN" altLang="en-US" sz="1200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228D46D-678D-9DC5-5733-CC6208B3DB14}"/>
              </a:ext>
            </a:extLst>
          </p:cNvPr>
          <p:cNvSpPr>
            <a:spLocks noChangeAspect="1"/>
          </p:cNvSpPr>
          <p:nvPr/>
        </p:nvSpPr>
        <p:spPr>
          <a:xfrm>
            <a:off x="12483193" y="6480306"/>
            <a:ext cx="180000" cy="180000"/>
          </a:xfrm>
          <a:prstGeom prst="ellipse">
            <a:avLst/>
          </a:prstGeom>
          <a:solidFill>
            <a:srgbClr val="30B1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22CB681-0196-F257-E658-DB1AC9B2395C}"/>
              </a:ext>
            </a:extLst>
          </p:cNvPr>
          <p:cNvSpPr txBox="1"/>
          <p:nvPr/>
        </p:nvSpPr>
        <p:spPr>
          <a:xfrm>
            <a:off x="12754611" y="6431807"/>
            <a:ext cx="91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Non-Salient</a:t>
            </a:r>
            <a:endParaRPr kumimoji="1" lang="zh-CN" altLang="en-US" sz="12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9562713-4009-E346-6D11-0E31DDF17626}"/>
              </a:ext>
            </a:extLst>
          </p:cNvPr>
          <p:cNvSpPr>
            <a:spLocks noChangeAspect="1"/>
          </p:cNvSpPr>
          <p:nvPr/>
        </p:nvSpPr>
        <p:spPr>
          <a:xfrm>
            <a:off x="12483193" y="6788385"/>
            <a:ext cx="180000" cy="180000"/>
          </a:xfrm>
          <a:prstGeom prst="ellipse">
            <a:avLst/>
          </a:prstGeom>
          <a:solidFill>
            <a:srgbClr val="30B1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9FAC218-697B-457D-4EBA-28227B834421}"/>
              </a:ext>
            </a:extLst>
          </p:cNvPr>
          <p:cNvSpPr txBox="1"/>
          <p:nvPr/>
        </p:nvSpPr>
        <p:spPr>
          <a:xfrm>
            <a:off x="12754611" y="6739886"/>
            <a:ext cx="91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Non-Salient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145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9726EA-D03B-4DA8-8F60-73718F13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12" y="2605881"/>
            <a:ext cx="7772400" cy="6477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B1BF2C-ED71-6518-6590-21CB3DE3A35B}"/>
              </a:ext>
            </a:extLst>
          </p:cNvPr>
          <p:cNvSpPr txBox="1"/>
          <p:nvPr/>
        </p:nvSpPr>
        <p:spPr>
          <a:xfrm>
            <a:off x="10746684" y="312088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0.88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1B5672-C306-ADAC-3F7B-7724D5F2E2B6}"/>
              </a:ext>
            </a:extLst>
          </p:cNvPr>
          <p:cNvSpPr txBox="1"/>
          <p:nvPr/>
        </p:nvSpPr>
        <p:spPr>
          <a:xfrm>
            <a:off x="10835787" y="344225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0.86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F2B4CE-58B6-4BE2-A9DA-F1CF4A58DFDE}"/>
              </a:ext>
            </a:extLst>
          </p:cNvPr>
          <p:cNvSpPr txBox="1"/>
          <p:nvPr/>
        </p:nvSpPr>
        <p:spPr>
          <a:xfrm>
            <a:off x="10733198" y="385133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0.82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5C9B55-F4A4-4614-C79F-4436EA9324EF}"/>
              </a:ext>
            </a:extLst>
          </p:cNvPr>
          <p:cNvSpPr txBox="1"/>
          <p:nvPr/>
        </p:nvSpPr>
        <p:spPr>
          <a:xfrm>
            <a:off x="10835787" y="4064982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0.82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18CF32-50FD-0937-0501-621F3B471261}"/>
              </a:ext>
            </a:extLst>
          </p:cNvPr>
          <p:cNvSpPr txBox="1"/>
          <p:nvPr/>
        </p:nvSpPr>
        <p:spPr>
          <a:xfrm>
            <a:off x="11097400" y="4531972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0.77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2742A9-0E22-87D8-935B-5FF2B38A55A6}"/>
              </a:ext>
            </a:extLst>
          </p:cNvPr>
          <p:cNvSpPr txBox="1"/>
          <p:nvPr/>
        </p:nvSpPr>
        <p:spPr>
          <a:xfrm>
            <a:off x="14543198" y="312088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0.69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656554-3D6A-D465-50AB-1D618051F05F}"/>
              </a:ext>
            </a:extLst>
          </p:cNvPr>
          <p:cNvSpPr txBox="1"/>
          <p:nvPr/>
        </p:nvSpPr>
        <p:spPr>
          <a:xfrm>
            <a:off x="14638692" y="344225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0.68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2D14FD-2A0A-9825-5BEF-5B9F4B8550E9}"/>
              </a:ext>
            </a:extLst>
          </p:cNvPr>
          <p:cNvSpPr txBox="1"/>
          <p:nvPr/>
        </p:nvSpPr>
        <p:spPr>
          <a:xfrm>
            <a:off x="14543198" y="384953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0.66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FED586-AB79-5678-918C-FB4469D8C0E6}"/>
              </a:ext>
            </a:extLst>
          </p:cNvPr>
          <p:cNvSpPr txBox="1"/>
          <p:nvPr/>
        </p:nvSpPr>
        <p:spPr>
          <a:xfrm>
            <a:off x="14654940" y="4064982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0.66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6D0A4A-8495-EFBE-90BB-A1E7751AFFD1}"/>
              </a:ext>
            </a:extLst>
          </p:cNvPr>
          <p:cNvSpPr txBox="1"/>
          <p:nvPr/>
        </p:nvSpPr>
        <p:spPr>
          <a:xfrm>
            <a:off x="14916553" y="45799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0.63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4EA546-46DA-CA26-D980-8776A82044C4}"/>
              </a:ext>
            </a:extLst>
          </p:cNvPr>
          <p:cNvSpPr txBox="1"/>
          <p:nvPr/>
        </p:nvSpPr>
        <p:spPr>
          <a:xfrm>
            <a:off x="10746684" y="6052347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0.88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3FF6E5E-54C7-6885-476A-F5A77C81CBC6}"/>
              </a:ext>
            </a:extLst>
          </p:cNvPr>
          <p:cNvSpPr txBox="1"/>
          <p:nvPr/>
        </p:nvSpPr>
        <p:spPr>
          <a:xfrm>
            <a:off x="10850493" y="635938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0.85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5E9894-91BD-6AD0-BCC9-65B1460540E4}"/>
              </a:ext>
            </a:extLst>
          </p:cNvPr>
          <p:cNvSpPr txBox="1"/>
          <p:nvPr/>
        </p:nvSpPr>
        <p:spPr>
          <a:xfrm>
            <a:off x="10850493" y="669970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0.74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459D0EE-7C2F-4583-1E1D-A909B601B8C7}"/>
              </a:ext>
            </a:extLst>
          </p:cNvPr>
          <p:cNvSpPr txBox="1"/>
          <p:nvPr/>
        </p:nvSpPr>
        <p:spPr>
          <a:xfrm>
            <a:off x="10733198" y="698175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0.73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F3694B-1469-0913-DFF0-9F6674F65995}"/>
              </a:ext>
            </a:extLst>
          </p:cNvPr>
          <p:cNvSpPr txBox="1"/>
          <p:nvPr/>
        </p:nvSpPr>
        <p:spPr>
          <a:xfrm>
            <a:off x="11110886" y="7550976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0.58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369C88-CAAB-DC25-D491-A1C2B112EE9B}"/>
              </a:ext>
            </a:extLst>
          </p:cNvPr>
          <p:cNvSpPr txBox="1"/>
          <p:nvPr/>
        </p:nvSpPr>
        <p:spPr>
          <a:xfrm>
            <a:off x="14552351" y="605892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2.06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0F978B-1815-C811-9EE1-E13A177632E9}"/>
              </a:ext>
            </a:extLst>
          </p:cNvPr>
          <p:cNvSpPr txBox="1"/>
          <p:nvPr/>
        </p:nvSpPr>
        <p:spPr>
          <a:xfrm>
            <a:off x="14837041" y="605892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2.06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EEB373-B485-7619-9200-B3BE637D6469}"/>
              </a:ext>
            </a:extLst>
          </p:cNvPr>
          <p:cNvSpPr txBox="1"/>
          <p:nvPr/>
        </p:nvSpPr>
        <p:spPr>
          <a:xfrm>
            <a:off x="14552351" y="6347515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2.02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77CC8D-2C1E-928F-FEB6-A4886969D6F7}"/>
              </a:ext>
            </a:extLst>
          </p:cNvPr>
          <p:cNvSpPr txBox="1"/>
          <p:nvPr/>
        </p:nvSpPr>
        <p:spPr>
          <a:xfrm>
            <a:off x="14461277" y="6729945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1.80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E547B2F-14A7-C2AD-F3CE-107E667C8485}"/>
              </a:ext>
            </a:extLst>
          </p:cNvPr>
          <p:cNvSpPr txBox="1"/>
          <p:nvPr/>
        </p:nvSpPr>
        <p:spPr>
          <a:xfrm>
            <a:off x="14718861" y="677462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1.79</a:t>
            </a:r>
            <a:endParaRPr kumimoji="1" lang="zh-CN" alt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92AEBA9-2562-C79E-9FCA-21E3F80C5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79" y="2315898"/>
            <a:ext cx="7772400" cy="64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7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街道边矗立着一座古老的城堡&#10;&#10;描述已自动生成">
            <a:extLst>
              <a:ext uri="{FF2B5EF4-FFF2-40B4-BE49-F238E27FC236}">
                <a16:creationId xmlns:a16="http://schemas.microsoft.com/office/drawing/2014/main" id="{273416F9-B365-8D86-BF56-C91943CB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485" y="1613076"/>
            <a:ext cx="3324011" cy="24930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EEA780-08B3-06E3-4F4F-5F13CB06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064" y="1613076"/>
            <a:ext cx="3324011" cy="24930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820A89-F4AA-CFF7-61EE-915552CD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643" y="1613076"/>
            <a:ext cx="3324011" cy="24930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AE224C0-53CF-90E9-A2FD-F595C323CF70}"/>
              </a:ext>
            </a:extLst>
          </p:cNvPr>
          <p:cNvSpPr txBox="1"/>
          <p:nvPr/>
        </p:nvSpPr>
        <p:spPr>
          <a:xfrm>
            <a:off x="3970242" y="1243744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Original image</a:t>
            </a:r>
            <a:endParaRPr kumimoji="1" lang="zh-CN" altLang="en-US" i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93F7BB-9BE1-9B28-36B2-2CE91C372C7E}"/>
              </a:ext>
            </a:extLst>
          </p:cNvPr>
          <p:cNvSpPr txBox="1"/>
          <p:nvPr/>
        </p:nvSpPr>
        <p:spPr>
          <a:xfrm>
            <a:off x="7656375" y="1243744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Ground Truth</a:t>
            </a:r>
            <a:endParaRPr kumimoji="1" lang="zh-CN" altLang="en-US" i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4A6238-FE93-35DB-9F22-ECCDE71AD6E3}"/>
              </a:ext>
            </a:extLst>
          </p:cNvPr>
          <p:cNvSpPr txBox="1"/>
          <p:nvPr/>
        </p:nvSpPr>
        <p:spPr>
          <a:xfrm>
            <a:off x="11477031" y="124509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Prediction</a:t>
            </a:r>
            <a:endParaRPr kumimoji="1" lang="zh-CN" altLang="en-US" i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1D7CE7-FA56-3558-9D44-FE5DD9EDC5CE}"/>
              </a:ext>
            </a:extLst>
          </p:cNvPr>
          <p:cNvSpPr txBox="1"/>
          <p:nvPr/>
        </p:nvSpPr>
        <p:spPr>
          <a:xfrm>
            <a:off x="7029088" y="411061"/>
            <a:ext cx="2847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i="1" dirty="0"/>
              <a:t>Results on Test Set</a:t>
            </a:r>
            <a:endParaRPr kumimoji="1" lang="zh-CN" altLang="en-US" sz="2800" i="1" dirty="0"/>
          </a:p>
        </p:txBody>
      </p:sp>
      <p:pic>
        <p:nvPicPr>
          <p:cNvPr id="17" name="图片 16" descr="人们在看台上的人躺在地上&#10;&#10;低可信度描述已自动生成">
            <a:extLst>
              <a:ext uri="{FF2B5EF4-FFF2-40B4-BE49-F238E27FC236}">
                <a16:creationId xmlns:a16="http://schemas.microsoft.com/office/drawing/2014/main" id="{723D3640-B335-EA22-2D26-4BA4F3B42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484" y="4415547"/>
            <a:ext cx="3324010" cy="2493008"/>
          </a:xfrm>
          <a:prstGeom prst="rect">
            <a:avLst/>
          </a:prstGeom>
        </p:spPr>
      </p:pic>
      <p:pic>
        <p:nvPicPr>
          <p:cNvPr id="19" name="图片 18" descr="卡通人物&#10;&#10;低可信度描述已自动生成">
            <a:extLst>
              <a:ext uri="{FF2B5EF4-FFF2-40B4-BE49-F238E27FC236}">
                <a16:creationId xmlns:a16="http://schemas.microsoft.com/office/drawing/2014/main" id="{A7B6482C-ADC2-45D2-6A8F-F414BA521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063" y="4415547"/>
            <a:ext cx="3324011" cy="2493008"/>
          </a:xfrm>
          <a:prstGeom prst="rect">
            <a:avLst/>
          </a:prstGeom>
        </p:spPr>
      </p:pic>
      <p:pic>
        <p:nvPicPr>
          <p:cNvPr id="21" name="图片 20" descr="卡通人物&#10;&#10;低可信度描述已自动生成">
            <a:extLst>
              <a:ext uri="{FF2B5EF4-FFF2-40B4-BE49-F238E27FC236}">
                <a16:creationId xmlns:a16="http://schemas.microsoft.com/office/drawing/2014/main" id="{87B55983-D03F-FBD4-2BDF-AD31A4E0A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8643" y="4415547"/>
            <a:ext cx="3324010" cy="2493008"/>
          </a:xfrm>
          <a:prstGeom prst="rect">
            <a:avLst/>
          </a:prstGeom>
        </p:spPr>
      </p:pic>
      <p:pic>
        <p:nvPicPr>
          <p:cNvPr id="23" name="图片 22" descr="飞机飞在草地上&#10;&#10;描述已自动生成">
            <a:extLst>
              <a:ext uri="{FF2B5EF4-FFF2-40B4-BE49-F238E27FC236}">
                <a16:creationId xmlns:a16="http://schemas.microsoft.com/office/drawing/2014/main" id="{A51C842C-3457-0A33-C498-EFE3D3A22D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4902" y="1613078"/>
            <a:ext cx="3324009" cy="249300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F06F863-0AB4-1D2E-7021-779DAA8F7A1A}"/>
              </a:ext>
            </a:extLst>
          </p:cNvPr>
          <p:cNvSpPr txBox="1"/>
          <p:nvPr/>
        </p:nvSpPr>
        <p:spPr>
          <a:xfrm>
            <a:off x="15082941" y="1242395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Original image</a:t>
            </a:r>
            <a:endParaRPr kumimoji="1" lang="zh-CN" altLang="en-US" i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9B3F3E8-A13F-AA88-3212-369581CC36A1}"/>
              </a:ext>
            </a:extLst>
          </p:cNvPr>
          <p:cNvSpPr txBox="1"/>
          <p:nvPr/>
        </p:nvSpPr>
        <p:spPr>
          <a:xfrm>
            <a:off x="18769074" y="1242395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Ground Truth</a:t>
            </a:r>
            <a:endParaRPr kumimoji="1" lang="zh-CN" altLang="en-US" i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0662F18-21FB-0686-A870-FF7E93C07F0B}"/>
              </a:ext>
            </a:extLst>
          </p:cNvPr>
          <p:cNvSpPr txBox="1"/>
          <p:nvPr/>
        </p:nvSpPr>
        <p:spPr>
          <a:xfrm>
            <a:off x="22589730" y="1243744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Prediction</a:t>
            </a:r>
            <a:endParaRPr kumimoji="1" lang="zh-CN" altLang="en-US" i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8292CE-C2AE-E17E-C7CA-70FAB5D13D72}"/>
              </a:ext>
            </a:extLst>
          </p:cNvPr>
          <p:cNvSpPr txBox="1"/>
          <p:nvPr/>
        </p:nvSpPr>
        <p:spPr>
          <a:xfrm>
            <a:off x="17980364" y="411061"/>
            <a:ext cx="3007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i="1" dirty="0"/>
              <a:t>Results on Train Set</a:t>
            </a:r>
            <a:endParaRPr kumimoji="1" lang="zh-CN" altLang="en-US" sz="2800" i="1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AD65A02-FEAC-CE07-A486-F9313A06C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62481" y="1613078"/>
            <a:ext cx="3324008" cy="2493006"/>
          </a:xfrm>
          <a:prstGeom prst="rect">
            <a:avLst/>
          </a:prstGeom>
        </p:spPr>
      </p:pic>
      <p:pic>
        <p:nvPicPr>
          <p:cNvPr id="31" name="图片 30" descr="卡通人物&#10;&#10;低可信度描述已自动生成">
            <a:extLst>
              <a:ext uri="{FF2B5EF4-FFF2-40B4-BE49-F238E27FC236}">
                <a16:creationId xmlns:a16="http://schemas.microsoft.com/office/drawing/2014/main" id="{3555898E-E843-F08C-30B5-A371D5C95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91341" y="1611727"/>
            <a:ext cx="3324009" cy="2493007"/>
          </a:xfrm>
          <a:prstGeom prst="rect">
            <a:avLst/>
          </a:prstGeom>
        </p:spPr>
      </p:pic>
      <p:pic>
        <p:nvPicPr>
          <p:cNvPr id="33" name="图片 32" descr="草地上站着羊&#10;&#10;描述已自动生成">
            <a:extLst>
              <a:ext uri="{FF2B5EF4-FFF2-40B4-BE49-F238E27FC236}">
                <a16:creationId xmlns:a16="http://schemas.microsoft.com/office/drawing/2014/main" id="{6045B492-7C24-82F9-67D9-8953C63CF4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4902" y="4415549"/>
            <a:ext cx="3324008" cy="2493006"/>
          </a:xfrm>
          <a:prstGeom prst="rect">
            <a:avLst/>
          </a:prstGeom>
        </p:spPr>
      </p:pic>
      <p:pic>
        <p:nvPicPr>
          <p:cNvPr id="37" name="图片 36" descr="卡通人物&#10;&#10;低可信度描述已自动生成">
            <a:extLst>
              <a:ext uri="{FF2B5EF4-FFF2-40B4-BE49-F238E27FC236}">
                <a16:creationId xmlns:a16="http://schemas.microsoft.com/office/drawing/2014/main" id="{4A0A0DBF-74C8-6DAD-A7C1-1C1CA9FE9C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62481" y="4415547"/>
            <a:ext cx="3324008" cy="2493006"/>
          </a:xfrm>
          <a:prstGeom prst="rect">
            <a:avLst/>
          </a:prstGeom>
        </p:spPr>
      </p:pic>
      <p:pic>
        <p:nvPicPr>
          <p:cNvPr id="39" name="图片 38" descr="卡通人物&#10;&#10;中度可信度描述已自动生成">
            <a:extLst>
              <a:ext uri="{FF2B5EF4-FFF2-40B4-BE49-F238E27FC236}">
                <a16:creationId xmlns:a16="http://schemas.microsoft.com/office/drawing/2014/main" id="{762E5FF1-A479-192B-FEC6-1CAF37A4D5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1342" y="4415547"/>
            <a:ext cx="3324008" cy="24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0366650-D55B-168D-6C23-E02EB2BDEEFC}"/>
              </a:ext>
            </a:extLst>
          </p:cNvPr>
          <p:cNvSpPr txBox="1"/>
          <p:nvPr/>
        </p:nvSpPr>
        <p:spPr>
          <a:xfrm>
            <a:off x="5172508" y="1243744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Original image</a:t>
            </a:r>
            <a:endParaRPr kumimoji="1" lang="zh-CN" altLang="en-US" i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76A6AD-B861-776E-1CCF-C4B2F6386F89}"/>
              </a:ext>
            </a:extLst>
          </p:cNvPr>
          <p:cNvSpPr txBox="1"/>
          <p:nvPr/>
        </p:nvSpPr>
        <p:spPr>
          <a:xfrm>
            <a:off x="8858641" y="1243744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Ground Truth</a:t>
            </a:r>
            <a:endParaRPr kumimoji="1" lang="zh-CN" altLang="en-US" i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AFB725-6560-E67B-836E-D1B695142FF4}"/>
              </a:ext>
            </a:extLst>
          </p:cNvPr>
          <p:cNvSpPr txBox="1"/>
          <p:nvPr/>
        </p:nvSpPr>
        <p:spPr>
          <a:xfrm>
            <a:off x="12679297" y="124509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Prediction</a:t>
            </a:r>
            <a:endParaRPr kumimoji="1" lang="zh-CN" altLang="en-US" i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17C946-F6D3-6D9E-99D2-6389CBE259FB}"/>
              </a:ext>
            </a:extLst>
          </p:cNvPr>
          <p:cNvSpPr txBox="1"/>
          <p:nvPr/>
        </p:nvSpPr>
        <p:spPr>
          <a:xfrm>
            <a:off x="5019644" y="341127"/>
            <a:ext cx="5688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i="1" dirty="0"/>
              <a:t>Results on Test Set of Non-salient Task</a:t>
            </a:r>
            <a:endParaRPr kumimoji="1" lang="zh-CN" altLang="en-US" sz="2800" i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6C8F18-C666-05A5-0F6F-FEE985099C84}"/>
              </a:ext>
            </a:extLst>
          </p:cNvPr>
          <p:cNvSpPr txBox="1">
            <a:spLocks noChangeAspect="1"/>
          </p:cNvSpPr>
          <p:nvPr/>
        </p:nvSpPr>
        <p:spPr>
          <a:xfrm>
            <a:off x="751317" y="1613076"/>
            <a:ext cx="3322800" cy="249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endParaRPr lang="en" altLang="zh-CN" i="1" dirty="0">
              <a:solidFill>
                <a:srgbClr val="080808"/>
              </a:solidFill>
            </a:endParaRPr>
          </a:p>
          <a:p>
            <a:pPr algn="r"/>
            <a:endParaRPr lang="en" altLang="zh-CN" i="1" dirty="0">
              <a:solidFill>
                <a:srgbClr val="080808"/>
              </a:solidFill>
            </a:endParaRPr>
          </a:p>
          <a:p>
            <a:pPr algn="r"/>
            <a:endParaRPr lang="en" altLang="zh-CN" i="1" dirty="0">
              <a:solidFill>
                <a:srgbClr val="080808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51ED74-61A9-25EF-F3D1-62CA4CCFB01C}"/>
              </a:ext>
            </a:extLst>
          </p:cNvPr>
          <p:cNvSpPr txBox="1"/>
          <p:nvPr/>
        </p:nvSpPr>
        <p:spPr>
          <a:xfrm>
            <a:off x="1703826" y="1243744"/>
            <a:ext cx="110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Text Input</a:t>
            </a:r>
            <a:endParaRPr kumimoji="1" lang="zh-CN" altLang="en-US" i="1" dirty="0"/>
          </a:p>
        </p:txBody>
      </p:sp>
      <p:pic>
        <p:nvPicPr>
          <p:cNvPr id="20" name="图片 19" descr="一群人站在巴士前&#10;&#10;中度可信度描述已自动生成">
            <a:extLst>
              <a:ext uri="{FF2B5EF4-FFF2-40B4-BE49-F238E27FC236}">
                <a16:creationId xmlns:a16="http://schemas.microsoft.com/office/drawing/2014/main" id="{57296A25-824F-9228-115E-1E4A839A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50" y="1613077"/>
            <a:ext cx="3324009" cy="2493007"/>
          </a:xfrm>
          <a:prstGeom prst="rect">
            <a:avLst/>
          </a:prstGeom>
        </p:spPr>
      </p:pic>
      <p:pic>
        <p:nvPicPr>
          <p:cNvPr id="23" name="图片 22" descr="人站在船上&#10;&#10;描述已自动生成">
            <a:extLst>
              <a:ext uri="{FF2B5EF4-FFF2-40B4-BE49-F238E27FC236}">
                <a16:creationId xmlns:a16="http://schemas.microsoft.com/office/drawing/2014/main" id="{62C8AA11-A76D-05C9-6902-9B93D434E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50" y="4485481"/>
            <a:ext cx="3324008" cy="2493006"/>
          </a:xfrm>
          <a:prstGeom prst="rect">
            <a:avLst/>
          </a:prstGeom>
        </p:spPr>
      </p:pic>
      <p:pic>
        <p:nvPicPr>
          <p:cNvPr id="25" name="图片 24" descr="卡通人物&#10;&#10;中度可信度描述已自动生成">
            <a:extLst>
              <a:ext uri="{FF2B5EF4-FFF2-40B4-BE49-F238E27FC236}">
                <a16:creationId xmlns:a16="http://schemas.microsoft.com/office/drawing/2014/main" id="{69D230C8-D82E-37D5-84E4-E9A450A8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325" y="4485481"/>
            <a:ext cx="3324007" cy="24930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2C79DA5-E6F1-E91A-12C3-17E58CD5B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0898" y="4474066"/>
            <a:ext cx="3324007" cy="249300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AEF250D3-856D-2BD4-F358-3541D35D7AF8}"/>
              </a:ext>
            </a:extLst>
          </p:cNvPr>
          <p:cNvSpPr txBox="1"/>
          <p:nvPr/>
        </p:nvSpPr>
        <p:spPr>
          <a:xfrm>
            <a:off x="860774" y="2221487"/>
            <a:ext cx="3162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1" i="1" dirty="0">
                <a:solidFill>
                  <a:srgbClr val="080808"/>
                </a:solidFill>
              </a:rPr>
              <a:t>““</a:t>
            </a:r>
          </a:p>
          <a:p>
            <a:r>
              <a:rPr lang="en" altLang="zh-CN" sz="1600" b="1" dirty="0">
                <a:solidFill>
                  <a:srgbClr val="080808"/>
                </a:solidFill>
                <a:effectLst/>
              </a:rPr>
              <a:t>There's a guy on the road wearing </a:t>
            </a:r>
          </a:p>
          <a:p>
            <a:r>
              <a:rPr lang="en" altLang="zh-CN" sz="1600" b="1" dirty="0">
                <a:solidFill>
                  <a:srgbClr val="080808"/>
                </a:solidFill>
                <a:effectLst/>
              </a:rPr>
              <a:t>a yellow helmet and a fluorescent green suit.</a:t>
            </a:r>
          </a:p>
          <a:p>
            <a:pPr algn="r"/>
            <a:r>
              <a:rPr lang="en" altLang="zh-CN" sz="1600" b="1" i="1" dirty="0">
                <a:solidFill>
                  <a:srgbClr val="080808"/>
                </a:solidFill>
              </a:rPr>
              <a:t>””</a:t>
            </a:r>
          </a:p>
          <a:p>
            <a:endParaRPr kumimoji="1" lang="zh-CN" altLang="en-US" sz="1600" b="1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26A7BE4-C5CC-4302-344E-2E786BBD4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325" y="1613079"/>
            <a:ext cx="3324007" cy="2493005"/>
          </a:xfrm>
          <a:prstGeom prst="rect">
            <a:avLst/>
          </a:prstGeom>
        </p:spPr>
      </p:pic>
      <p:pic>
        <p:nvPicPr>
          <p:cNvPr id="32" name="图片 31" descr="图片包含 前, 监控, 电脑, 游戏机&#10;&#10;描述已自动生成">
            <a:extLst>
              <a:ext uri="{FF2B5EF4-FFF2-40B4-BE49-F238E27FC236}">
                <a16:creationId xmlns:a16="http://schemas.microsoft.com/office/drawing/2014/main" id="{F9225726-E96B-4776-0839-98EA0D6B8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0897" y="1613075"/>
            <a:ext cx="3322799" cy="249209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C0B9170-F1C2-953C-F9D8-73CBA8AFF323}"/>
              </a:ext>
            </a:extLst>
          </p:cNvPr>
          <p:cNvSpPr txBox="1">
            <a:spLocks noChangeAspect="1"/>
          </p:cNvSpPr>
          <p:nvPr/>
        </p:nvSpPr>
        <p:spPr>
          <a:xfrm>
            <a:off x="751317" y="4485481"/>
            <a:ext cx="3322800" cy="249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endParaRPr lang="en" altLang="zh-CN" i="1" dirty="0">
              <a:solidFill>
                <a:srgbClr val="080808"/>
              </a:solidFill>
            </a:endParaRPr>
          </a:p>
          <a:p>
            <a:pPr algn="r"/>
            <a:endParaRPr lang="en" altLang="zh-CN" i="1" dirty="0">
              <a:solidFill>
                <a:srgbClr val="080808"/>
              </a:solidFill>
            </a:endParaRPr>
          </a:p>
          <a:p>
            <a:pPr algn="r"/>
            <a:endParaRPr lang="en" altLang="zh-CN" i="1" dirty="0">
              <a:solidFill>
                <a:srgbClr val="080808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EEAB009-9183-1A60-7AE5-1FA9B2CEF6E8}"/>
              </a:ext>
            </a:extLst>
          </p:cNvPr>
          <p:cNvSpPr txBox="1"/>
          <p:nvPr/>
        </p:nvSpPr>
        <p:spPr>
          <a:xfrm>
            <a:off x="911574" y="5178559"/>
            <a:ext cx="3002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1" i="1" dirty="0">
                <a:solidFill>
                  <a:srgbClr val="080808"/>
                </a:solidFill>
              </a:rPr>
              <a:t>““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The ship bears the symbol of a hexagram</a:t>
            </a:r>
          </a:p>
          <a:p>
            <a:pPr algn="r"/>
            <a:r>
              <a:rPr lang="en" altLang="zh-CN" sz="1600" b="1" i="1" dirty="0">
                <a:solidFill>
                  <a:srgbClr val="080808"/>
                </a:solidFill>
              </a:rPr>
              <a:t>””</a:t>
            </a:r>
          </a:p>
          <a:p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684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CC9668DE-BA3B-BC1F-0B8F-0407F5098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473" y="4447381"/>
            <a:ext cx="3136900" cy="190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A61FFD-B613-134E-B6D0-7F8E07E7513E}"/>
              </a:ext>
            </a:extLst>
          </p:cNvPr>
          <p:cNvSpPr txBox="1"/>
          <p:nvPr/>
        </p:nvSpPr>
        <p:spPr>
          <a:xfrm>
            <a:off x="6711673" y="3942413"/>
            <a:ext cx="58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AUC</a:t>
            </a:r>
            <a:endParaRPr kumimoji="1" lang="zh-CN" altLang="en-US" i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788490-B016-FA5E-ACD5-03688F96C681}"/>
              </a:ext>
            </a:extLst>
          </p:cNvPr>
          <p:cNvSpPr txBox="1"/>
          <p:nvPr/>
        </p:nvSpPr>
        <p:spPr>
          <a:xfrm>
            <a:off x="10107187" y="3942413"/>
            <a:ext cx="6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/>
              <a:t>sAUC</a:t>
            </a:r>
            <a:endParaRPr kumimoji="1" lang="zh-CN" altLang="en-US" i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4A0E18-028C-DEFA-C6CE-0CC765218DFF}"/>
              </a:ext>
            </a:extLst>
          </p:cNvPr>
          <p:cNvSpPr txBox="1"/>
          <p:nvPr/>
        </p:nvSpPr>
        <p:spPr>
          <a:xfrm>
            <a:off x="6778365" y="64880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CC</a:t>
            </a:r>
            <a:endParaRPr kumimoji="1" lang="zh-CN" altLang="en-US" i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740365C-2082-A7C2-72EF-9E0A4FB77AE1}"/>
              </a:ext>
            </a:extLst>
          </p:cNvPr>
          <p:cNvSpPr txBox="1"/>
          <p:nvPr/>
        </p:nvSpPr>
        <p:spPr>
          <a:xfrm>
            <a:off x="10156913" y="648801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NSS</a:t>
            </a:r>
            <a:endParaRPr kumimoji="1" lang="zh-CN" altLang="en-US" i="1" dirty="0"/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69710A85-8771-C24F-2BCA-CC9841DD2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2473" y="6992985"/>
            <a:ext cx="3136900" cy="190500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753A91E8-E013-6482-55A1-D2B758AC3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669" y="6992985"/>
            <a:ext cx="3136900" cy="190500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DA0F85C5-F09F-02F7-B055-BF2717E41A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6669" y="4447381"/>
            <a:ext cx="3136900" cy="1905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C44E567-FA1F-7599-070F-9E7556E0595E}"/>
              </a:ext>
            </a:extLst>
          </p:cNvPr>
          <p:cNvSpPr txBox="1"/>
          <p:nvPr/>
        </p:nvSpPr>
        <p:spPr>
          <a:xfrm>
            <a:off x="7482693" y="3252779"/>
            <a:ext cx="277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Batch Score During Training</a:t>
            </a:r>
            <a:endParaRPr kumimoji="1" lang="zh-CN" altLang="en-US" i="1" dirty="0"/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D707E05B-143C-64F8-24EC-133BC2BF5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44211" y="4447381"/>
            <a:ext cx="3136900" cy="1905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A36324DF-9E13-3414-5E8D-387AFE1018C2}"/>
              </a:ext>
            </a:extLst>
          </p:cNvPr>
          <p:cNvSpPr txBox="1"/>
          <p:nvPr/>
        </p:nvSpPr>
        <p:spPr>
          <a:xfrm>
            <a:off x="13645969" y="3942413"/>
            <a:ext cx="58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AUC</a:t>
            </a:r>
            <a:endParaRPr kumimoji="1" lang="zh-CN" altLang="en-US" i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F0D36B5-78E2-1DD4-226C-6A9132509C29}"/>
              </a:ext>
            </a:extLst>
          </p:cNvPr>
          <p:cNvSpPr txBox="1"/>
          <p:nvPr/>
        </p:nvSpPr>
        <p:spPr>
          <a:xfrm>
            <a:off x="16828925" y="3942413"/>
            <a:ext cx="6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err="1"/>
              <a:t>sAUC</a:t>
            </a:r>
            <a:endParaRPr kumimoji="1" lang="zh-CN" altLang="en-US" i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4B64859-89BC-5712-FC9D-7582001B941F}"/>
              </a:ext>
            </a:extLst>
          </p:cNvPr>
          <p:cNvSpPr txBox="1"/>
          <p:nvPr/>
        </p:nvSpPr>
        <p:spPr>
          <a:xfrm>
            <a:off x="13725927" y="648801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CC</a:t>
            </a:r>
            <a:endParaRPr kumimoji="1" lang="zh-CN" altLang="en-US" i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40246BA-0898-C392-5A0A-4C2EC191EB72}"/>
              </a:ext>
            </a:extLst>
          </p:cNvPr>
          <p:cNvSpPr txBox="1"/>
          <p:nvPr/>
        </p:nvSpPr>
        <p:spPr>
          <a:xfrm>
            <a:off x="16878651" y="648801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NSS</a:t>
            </a:r>
            <a:endParaRPr kumimoji="1" lang="zh-CN" altLang="en-US" i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236059-8FD7-32A0-7E82-243A614C4502}"/>
              </a:ext>
            </a:extLst>
          </p:cNvPr>
          <p:cNvSpPr txBox="1"/>
          <p:nvPr/>
        </p:nvSpPr>
        <p:spPr>
          <a:xfrm>
            <a:off x="11446933" y="1981200"/>
            <a:ext cx="336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r>
              <a:rPr kumimoji="1" lang="zh-CN" altLang="en-US" dirty="0"/>
              <a:t> </a:t>
            </a:r>
            <a:r>
              <a:rPr kumimoji="1" lang="en-US" altLang="zh-CN" dirty="0"/>
              <a:t>epochs, 8 batches each epochs</a:t>
            </a:r>
            <a:endParaRPr kumimoji="1" lang="zh-CN" altLang="en-US" dirty="0"/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3D55C021-3AA8-909D-8C2B-8C0131EF07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44211" y="6992985"/>
            <a:ext cx="3136900" cy="190500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7F4FA592-88AA-361A-8009-7FD89F2BF4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408407" y="6992985"/>
            <a:ext cx="3136900" cy="1905000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4218FE10-08C2-B0B2-27A1-5140B699DE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281111" y="4447381"/>
            <a:ext cx="3136900" cy="190500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E37C00D8-88D5-F21B-D292-46CBF1CA7642}"/>
              </a:ext>
            </a:extLst>
          </p:cNvPr>
          <p:cNvSpPr txBox="1"/>
          <p:nvPr/>
        </p:nvSpPr>
        <p:spPr>
          <a:xfrm>
            <a:off x="14400212" y="3228180"/>
            <a:ext cx="222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Test Score Each Epoch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42473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表, 折线图&#10;&#10;描述已自动生成">
            <a:extLst>
              <a:ext uri="{FF2B5EF4-FFF2-40B4-BE49-F238E27FC236}">
                <a16:creationId xmlns:a16="http://schemas.microsoft.com/office/drawing/2014/main" id="{99F21A02-32A2-688C-31E8-EF25D98F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029" y="1352022"/>
            <a:ext cx="6794500" cy="55626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158782-A94D-7745-8636-5B7D9642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21" y="1703474"/>
            <a:ext cx="5486400" cy="457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C414D6-5503-E979-F01B-679A00105309}"/>
              </a:ext>
            </a:extLst>
          </p:cNvPr>
          <p:cNvSpPr txBox="1"/>
          <p:nvPr/>
        </p:nvSpPr>
        <p:spPr>
          <a:xfrm>
            <a:off x="9601199" y="2356338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0.82</a:t>
            </a:r>
            <a:endParaRPr kumimoji="1" lang="zh-CN" altLang="en-US" sz="105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8A2F7D-0EA8-8702-80A1-DE01474224D2}"/>
              </a:ext>
            </a:extLst>
          </p:cNvPr>
          <p:cNvSpPr txBox="1"/>
          <p:nvPr/>
        </p:nvSpPr>
        <p:spPr>
          <a:xfrm>
            <a:off x="9394252" y="2737338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0.77</a:t>
            </a:r>
            <a:endParaRPr kumimoji="1" lang="zh-CN" altLang="en-US" sz="105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038BCA-82DF-B4BC-0E1A-663F1A292D12}"/>
              </a:ext>
            </a:extLst>
          </p:cNvPr>
          <p:cNvSpPr txBox="1"/>
          <p:nvPr/>
        </p:nvSpPr>
        <p:spPr>
          <a:xfrm>
            <a:off x="12268199" y="2356338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0.66</a:t>
            </a:r>
            <a:endParaRPr kumimoji="1" lang="zh-CN" altLang="en-US" sz="105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77F2D0-8DEA-303D-68D7-F1F022F37436}"/>
              </a:ext>
            </a:extLst>
          </p:cNvPr>
          <p:cNvSpPr txBox="1"/>
          <p:nvPr/>
        </p:nvSpPr>
        <p:spPr>
          <a:xfrm>
            <a:off x="12156830" y="2714826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0.63</a:t>
            </a:r>
            <a:endParaRPr kumimoji="1" lang="zh-CN" altLang="en-US" sz="105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A7DC27-036F-010C-84C2-C4EAEE10DBED}"/>
              </a:ext>
            </a:extLst>
          </p:cNvPr>
          <p:cNvSpPr txBox="1"/>
          <p:nvPr/>
        </p:nvSpPr>
        <p:spPr>
          <a:xfrm>
            <a:off x="11661376" y="4106946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2.25</a:t>
            </a:r>
            <a:endParaRPr kumimoji="1" lang="zh-CN" altLang="en-US" sz="105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F8C393-4233-AC90-0670-85DBAC97CF4A}"/>
              </a:ext>
            </a:extLst>
          </p:cNvPr>
          <p:cNvSpPr txBox="1"/>
          <p:nvPr/>
        </p:nvSpPr>
        <p:spPr>
          <a:xfrm>
            <a:off x="11888741" y="4662853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1.79</a:t>
            </a:r>
            <a:endParaRPr kumimoji="1" lang="zh-CN" altLang="en-US" sz="105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33F1AD-E64D-70FF-1BFC-C21639692934}"/>
              </a:ext>
            </a:extLst>
          </p:cNvPr>
          <p:cNvSpPr txBox="1"/>
          <p:nvPr/>
        </p:nvSpPr>
        <p:spPr>
          <a:xfrm>
            <a:off x="8976539" y="4096157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0.73</a:t>
            </a:r>
            <a:endParaRPr kumimoji="1" lang="zh-CN" altLang="en-US" sz="105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E9E1A7-E209-9113-8284-9B615469C5D0}"/>
              </a:ext>
            </a:extLst>
          </p:cNvPr>
          <p:cNvSpPr txBox="1"/>
          <p:nvPr/>
        </p:nvSpPr>
        <p:spPr>
          <a:xfrm>
            <a:off x="9457131" y="4789811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0.58</a:t>
            </a:r>
            <a:endParaRPr kumimoji="1"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880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截屏2023-11-12 23 24 57">
            <a:extLst>
              <a:ext uri="{FF2B5EF4-FFF2-40B4-BE49-F238E27FC236}">
                <a16:creationId xmlns:a16="http://schemas.microsoft.com/office/drawing/2014/main" id="{949AEE29-0BBE-516D-05C8-9D45248B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10" y="4740443"/>
            <a:ext cx="7760493" cy="539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 2023-12-06 at 13 59 53">
            <a:extLst>
              <a:ext uri="{FF2B5EF4-FFF2-40B4-BE49-F238E27FC236}">
                <a16:creationId xmlns:a16="http://schemas.microsoft.com/office/drawing/2014/main" id="{4132FA18-6931-D5E1-EA3C-11903D1F6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10" y="948198"/>
            <a:ext cx="8021520" cy="379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59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1841</TotalTime>
  <Words>224</Words>
  <Application>Microsoft Macintosh PowerPoint</Application>
  <PresentationFormat>Custom</PresentationFormat>
  <Paragraphs>121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奔皓 黄</dc:creator>
  <cp:lastModifiedBy>奔皓 黄</cp:lastModifiedBy>
  <cp:revision>42</cp:revision>
  <dcterms:created xsi:type="dcterms:W3CDTF">2023-12-02T14:37:58Z</dcterms:created>
  <dcterms:modified xsi:type="dcterms:W3CDTF">2023-12-09T02:30:50Z</dcterms:modified>
</cp:coreProperties>
</file>